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5143500" cx="9144000"/>
  <p:notesSz cx="6858000" cy="9144000"/>
  <p:embeddedFontLst>
    <p:embeddedFont>
      <p:font typeface="Raleway"/>
      <p:regular r:id="rId69"/>
      <p:bold r:id="rId70"/>
      <p:italic r:id="rId71"/>
      <p:boldItalic r:id="rId72"/>
    </p:embeddedFont>
    <p:embeddedFont>
      <p:font typeface="Source Sans Pro"/>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SourceSansPro-regular.fntdata"/><Relationship Id="rId72" Type="http://schemas.openxmlformats.org/officeDocument/2006/relationships/font" Target="fonts/Raleway-boldItalic.fntdata"/><Relationship Id="rId31" Type="http://schemas.openxmlformats.org/officeDocument/2006/relationships/slide" Target="slides/slide26.xml"/><Relationship Id="rId75" Type="http://schemas.openxmlformats.org/officeDocument/2006/relationships/font" Target="fonts/SourceSansPro-italic.fntdata"/><Relationship Id="rId30" Type="http://schemas.openxmlformats.org/officeDocument/2006/relationships/slide" Target="slides/slide25.xml"/><Relationship Id="rId74" Type="http://schemas.openxmlformats.org/officeDocument/2006/relationships/font" Target="fonts/SourceSansPro-bold.fntdata"/><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SourceSansPro-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aleway-italic.fntdata"/><Relationship Id="rId70" Type="http://schemas.openxmlformats.org/officeDocument/2006/relationships/font" Target="fonts/Raleway-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aleway-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Добрый день. Меня зовут Айрат Бадыков, я core разработчик маны - клиента эфириума на эликсире. Cегодня я расскажу, подходит ли эликсир для блокчейна, из чего состоит мана и как она появилась. Также обзорно пройдусь по Эфириуму когда буду рассказывать о разных частях маны. Если останется время, расскажу про поиск нод в мане. Это вторая более лайтовая версия доклада. Я понимаю, что многие вещи будут непонятными для вас в этой презентации. Поэтому я постарался сделать ее как можно доступной. Чтобы у вас не было выражения лица</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098a00a6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098a00a6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Алгоритм консенсуса можно предстваить в виде котика, который стоит у двери не пускает вас, если вы не принесли ему еды.</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37ddc8c2c3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7ddc8c2c3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Самые популярные из них это Proof of Work, Proof of Stake и Proof of Authority.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098a00a6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098a00a6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Первый успешный алгоритм консенсуса Используется Эфириумом и Биткоином. POW требует от участников решения вычислимо сложной задачи, ответ которой можно легко быть проверен другими участниками.</a:t>
            </a:r>
            <a:endParaRPr>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37ddc8c2c3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7ddc8c2c3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098a00a6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098a00a6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Используя то же сравнение алгоритма консенсуса с котиком. Proof of Work - это работящий котик в каске, который решаем тяжелую задачу</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098a00a6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098a00a6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Набор валидаторов по очереди выбирают и голосуют за следующий блок и вес голоса валидатора зависит от размера его депозита. POW останавливает плохое поведение, делая его вычислимо сложным. POS останавливает плохое поведение передавая валидацию пользователям, которым есть, что терять.при плохом поведении из депозит отнимается. </a:t>
            </a:r>
            <a:endParaRPr>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3b522d765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b522d765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098a00a6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098a00a6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Опять сравниваем с котиком. Proof of Stake - это богаты котик, у которого есть депозит, с помощью которого он голосует за следующий блок.</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5098a00a6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098a00a6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POA - модификация алгоритма POS. в POA сетях транзакции и блоки валидируются одобренными аккаунтами, известными как валидаторы. Валидаторы используют специально ПО для укладывания транзакций в блоки. Единственное, что требуется от валидатора поддержка своей ноды. В случае компроментации валидато несет финансовые потери.</a:t>
            </a:r>
            <a:endParaRPr>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3b522d765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b522d765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5098a00a6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5098a00a6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098a00a6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098a00a6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Proof of Authority - это набор котиков, которые по очереди голосуют за следующий блок.</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3b522d765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b522d765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Как видим вычислительная производительность требуется только для первого алгоритма консенсуса - POW.  Учитывая, что сейчас набирают популярность POS и POA сети, к тому же Эфириум скоро перейдет к Касперу - POS алгоритму, Эликсир подходит для написания блокчейнов.</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3b522d765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b522d765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Как было сказано ранее мана начала свое существование как независимый опен соурс проект около 2 лет нащад. Сейчас над ней трудится команда из четырех человек. Представлители Маны участвуют во встречах Core разработчиков Эфириума. Вся разработка и управление задачами ведется на гитхабе. Теперь наконец перейдет к самомк проекту.</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3b522d765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b522d765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Мана - это амбрела приложение, котороя включает в себя 4 подпроекта в самом амбрелла приложение и одну библиотеку ExRLP. Эти проекты:</a:t>
            </a:r>
            <a:endParaRPr/>
          </a:p>
          <a:p>
            <a:pPr indent="0" lvl="0" marL="0" rtl="0" algn="l">
              <a:spcBef>
                <a:spcPts val="0"/>
              </a:spcBef>
              <a:spcAft>
                <a:spcPts val="0"/>
              </a:spcAft>
              <a:buNone/>
            </a:pPr>
            <a:r>
              <a:rPr lang="en"/>
              <a:t> ExRLP - библиотека для кодировки бинарных данных,</a:t>
            </a:r>
            <a:endParaRPr/>
          </a:p>
          <a:p>
            <a:pPr indent="0" lvl="0" marL="0" rtl="0" algn="l">
              <a:spcBef>
                <a:spcPts val="0"/>
              </a:spcBef>
              <a:spcAft>
                <a:spcPts val="0"/>
              </a:spcAft>
              <a:buNone/>
            </a:pPr>
            <a:r>
              <a:rPr lang="en"/>
              <a:t>MerklePatriciaTree - древовидная структура данных, используемая для хранения пар ключ-значение, основной способ хранения данных в Этерикме, </a:t>
            </a:r>
            <a:endParaRPr/>
          </a:p>
          <a:p>
            <a:pPr indent="0" lvl="0" marL="0" rtl="0" algn="l">
              <a:spcBef>
                <a:spcPts val="0"/>
              </a:spcBef>
              <a:spcAft>
                <a:spcPts val="0"/>
              </a:spcAft>
              <a:buNone/>
            </a:pPr>
            <a:r>
              <a:rPr lang="en"/>
              <a:t>EVM - виртуальная машина эфириума</a:t>
            </a:r>
            <a:endParaRPr/>
          </a:p>
          <a:p>
            <a:pPr indent="0" lvl="0" marL="0" rtl="0" algn="l">
              <a:spcBef>
                <a:spcPts val="0"/>
              </a:spcBef>
              <a:spcAft>
                <a:spcPts val="0"/>
              </a:spcAft>
              <a:buNone/>
            </a:pPr>
            <a:r>
              <a:rPr lang="en"/>
              <a:t>blockchain - валидация блоков и транзакций и запись </a:t>
            </a:r>
            <a:r>
              <a:rPr lang="en"/>
              <a:t>их в базу данных,</a:t>
            </a:r>
            <a:endParaRPr/>
          </a:p>
          <a:p>
            <a:pPr indent="0" lvl="0" marL="0" rtl="0" algn="l">
              <a:spcBef>
                <a:spcPts val="0"/>
              </a:spcBef>
              <a:spcAft>
                <a:spcPts val="0"/>
              </a:spcAft>
              <a:buNone/>
            </a:pPr>
            <a:r>
              <a:rPr lang="en"/>
              <a:t>ExWire - p2p протокол для взаимодействия нод в сети. Сейчас я расскажу о каждом проекте по отдельности.</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3b522d765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b522d765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ExRLP - это реализация RLP кодировки бинарных данных эфириума. Эта кодировка была написана и используется только в Эфириуме. Основные ее преимущества - простота реализации и побайтовая однозначность.</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01575f17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01575f17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Rlp можно представить в виде котика который поедает вавши данные и перерабатывает их в свой нечитаемый формат.</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3b522d765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b522d765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Как следует  из названия RLP (recursive length prefix) - это рекурсивная кодировка и может включать строки, числа и списки любой вложенности. У нас в проекте мы реализовали эту кодировку с помощью рекурсивных протоколов</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01575f17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01575f17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Огромное преимущества Elixir’а для реализации этой кодировки - это возможность делать гарды с использованием паттерн матчинга строк. Видим получаются аккуратные маленькие методы и код хорошо читается и понимается. Теперь посмотрим на реализация на питоне</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501575f17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01575f17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Это метод с кучей вложенных if’ов и else if’ов</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3b522d765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b522d765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Merkle Patricia tree - криптографически скрепленная структура данных, которая может быть использована для хранения пар ключ-значение. Эта </a:t>
            </a:r>
            <a:r>
              <a:rPr lang="en"/>
              <a:t>структура</a:t>
            </a:r>
            <a:r>
              <a:rPr lang="en"/>
              <a:t> данных полностью </a:t>
            </a:r>
            <a:r>
              <a:rPr lang="en"/>
              <a:t>детерминирована</a:t>
            </a:r>
            <a:r>
              <a:rPr lang="en"/>
              <a:t>, что значит деревья с теми же данными полностью совпадают и хеши корней у них одинаковые. В качестве бекенда могут использоваться различные базы данных. В тестах и кэше у нас используются ets таблицы, в других окружениях rocksdb.</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37ddc8c2c3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7ddc8c2c3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Но сначала хочу поблагодарить POA за то, что предоставила мне возможность работать над данным проектом. Начало работы. POA - это сайдчейн Эфириума с алгоритмом консенсуса Proof of Authority. Об алгоритмах консенсуса я расскажу чуть позже.</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501575f17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01575f17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Подключение разные бекендов сделано через behaviour. Вот определение поведения. Бекенды просто  их имплементируют.</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01575f17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01575f17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Это дерево можно рассматривать как дерево из котиков. Каждый котик сожержит часть ключа.</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3d61b9f94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d61b9f94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В дереве Merkle Patricia есть 3 типа нод: Leaf, Extension, Branch. В нодах хранятся часть префикса ключа. Leaf - это конечная нода, то есть если идти от корня для leaf ноды собирается весь ключ. Extension нода - это промежуточная нода которая содержит часть ключа, бранч нода - тоже промежуточная нода с 16 поддервьями (для 16-го алфавита) и значением.</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01575f17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01575f17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51b7c1b52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51b7c1b52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51b7c1b52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51b7c1b52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1b7c1b52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1b7c1b52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501575f17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01575f17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Как видим из предыдущего слайда такие деревья имеет достаточно сложную структуру, соответственно чтение и запись достаточно дорогие операции.  Поэтому доступ к котикам в этом дереве было достаточно долгой операцией. Как мы ее решили. Что тормозило все приложение.</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4fb149185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4fb149185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Мы оптимизировали данные операции с помощью двухуровнего кэша. В EVM кэш записываются все изменения и прочитанные из постоянной памяти данные. После успешной выполнении транзакции данные из EVM кэша записыаются в глобальный кэш. Глобальный кэш записывается в постоянное хранилище после валидации одного или нескольких блоков.</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3b522d765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b522d765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EVM отвечает за работу с внутренним состояниями и вычислениями. Другими словами это рантайм окружение для смарт контрактов.  EVM  выполняет машинный код скомпилированный из </a:t>
            </a:r>
            <a:r>
              <a:rPr lang="en"/>
              <a:t>высокоуровневых</a:t>
            </a:r>
            <a:r>
              <a:rPr lang="en"/>
              <a:t> языков	 программирования, например Solidity. Виртуальная машина этериума - простая стек машина, максимальный размер стека 1024</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5098a00a6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5098a00a6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Что же такое Эфириум? Вы можете сказать, что эта еще одна криптовалюта.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501575f17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01575f17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EVM - вычисляет примтивные операции, поэтому его можно предстваить в виде котика с калькулятором.</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4fb1491851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4fb1491851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На этой диаграмме можно увидеть простую диаграмму архитектуры EVM:</a:t>
            </a:r>
            <a:endParaRPr/>
          </a:p>
          <a:p>
            <a:pPr indent="-298450" lvl="0" marL="457200" rtl="0" algn="l">
              <a:spcBef>
                <a:spcPts val="0"/>
              </a:spcBef>
              <a:spcAft>
                <a:spcPts val="0"/>
              </a:spcAft>
              <a:buSzPts val="1100"/>
              <a:buChar char="-"/>
            </a:pPr>
            <a:r>
              <a:rPr lang="en"/>
              <a:t>Неизменяемый код, который выпоняется на EVM</a:t>
            </a:r>
            <a:endParaRPr/>
          </a:p>
          <a:p>
            <a:pPr indent="-298450" lvl="0" marL="457200" rtl="0" algn="l">
              <a:spcBef>
                <a:spcPts val="0"/>
              </a:spcBef>
              <a:spcAft>
                <a:spcPts val="0"/>
              </a:spcAft>
              <a:buSzPts val="1100"/>
              <a:buChar char="-"/>
            </a:pPr>
            <a:r>
              <a:rPr lang="en"/>
              <a:t>Stack куда записываются аргументы и промежуточные значения для кодов операций виртуальной машины</a:t>
            </a:r>
            <a:endParaRPr/>
          </a:p>
          <a:p>
            <a:pPr indent="-298450" lvl="0" marL="457200" rtl="0" algn="l">
              <a:spcBef>
                <a:spcPts val="0"/>
              </a:spcBef>
              <a:spcAft>
                <a:spcPts val="0"/>
              </a:spcAft>
              <a:buSzPts val="1100"/>
              <a:buChar char="-"/>
            </a:pPr>
            <a:r>
              <a:rPr lang="en"/>
              <a:t>Программный счетчик</a:t>
            </a:r>
            <a:endParaRPr/>
          </a:p>
          <a:p>
            <a:pPr indent="-298450" lvl="0" marL="457200" rtl="0" algn="l">
              <a:spcBef>
                <a:spcPts val="0"/>
              </a:spcBef>
              <a:spcAft>
                <a:spcPts val="0"/>
              </a:spcAft>
              <a:buSzPts val="1100"/>
              <a:buChar char="-"/>
            </a:pPr>
            <a:r>
              <a:rPr lang="en"/>
              <a:t>Газ. Что такое газ? Как было сказано ранее каждая операция, которая выполняется в EVM, выполняется на всех нодах одновременно. Недостаток этого, что каждый шаг выполнения очень дорог. Gas - это плата за выполнение. Причем каждая операция имеет разную цену, которая заввисит от сложности операции.</a:t>
            </a:r>
            <a:endParaRPr/>
          </a:p>
          <a:p>
            <a:pPr indent="-298450" lvl="0" marL="457200" rtl="0" algn="l">
              <a:spcBef>
                <a:spcPts val="0"/>
              </a:spcBef>
              <a:spcAft>
                <a:spcPts val="0"/>
              </a:spcAft>
              <a:buSzPts val="1100"/>
              <a:buChar char="-"/>
            </a:pPr>
            <a:r>
              <a:rPr lang="en"/>
              <a:t>Память</a:t>
            </a:r>
            <a:endParaRPr/>
          </a:p>
          <a:p>
            <a:pPr indent="-298450" lvl="0" marL="457200" rtl="0" algn="l">
              <a:spcBef>
                <a:spcPts val="0"/>
              </a:spcBef>
              <a:spcAft>
                <a:spcPts val="0"/>
              </a:spcAft>
              <a:buSzPts val="1100"/>
              <a:buChar char="-"/>
            </a:pPr>
            <a:r>
              <a:rPr lang="en"/>
              <a:t>Хранилище аккаунта - это глобальное состояние</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501575f17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01575f17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3d61b9f94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d61b9f94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Рассмотрим простой пример.</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3b522d765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b522d765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Блокчейн занимается </a:t>
            </a:r>
            <a:r>
              <a:rPr lang="en">
                <a:solidFill>
                  <a:schemeClr val="dk2"/>
                </a:solidFill>
              </a:rPr>
              <a:t>валидацией блоков и транзакций. Процесс валидации включает в себя: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501575f17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01575f17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Я не нашел подходящего котика, чтобы представить подпроект блокчейн. Поэтому на этом слайде просто грустный котик. Он готовит вас к следующему слайду.</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4fb1491851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4fb149185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Опишем каждый шаг валидации более подробно на основе кода у нас в проекте:</a:t>
            </a:r>
            <a:endParaRPr/>
          </a:p>
          <a:p>
            <a:pPr indent="-298450" lvl="0" marL="457200" rtl="0" algn="l">
              <a:spcBef>
                <a:spcPts val="0"/>
              </a:spcBef>
              <a:spcAft>
                <a:spcPts val="0"/>
              </a:spcAft>
              <a:buSzPts val="1100"/>
              <a:buChar char="-"/>
            </a:pPr>
            <a:r>
              <a:rPr lang="en"/>
              <a:t>Check state root validity - проверяет совпадает ли корневой хэш глобального хранилища. В этом хранилище хранятся все состояния аккаунтов</a:t>
            </a:r>
            <a:endParaRPr/>
          </a:p>
          <a:p>
            <a:pPr indent="-298450" lvl="0" marL="457200" rtl="0" algn="l">
              <a:spcBef>
                <a:spcPts val="0"/>
              </a:spcBef>
              <a:spcAft>
                <a:spcPts val="0"/>
              </a:spcAft>
              <a:buSzPts val="1100"/>
              <a:buChar char="-"/>
            </a:pPr>
            <a:r>
              <a:rPr lang="en"/>
              <a:t>Check ommers hash validity  - полученный оммеры сериализуются с помощью RLP кодировки, затем от полученного значение получается хеш. Этот хеш мы и сравниваем</a:t>
            </a:r>
            <a:endParaRPr/>
          </a:p>
          <a:p>
            <a:pPr indent="-298450" lvl="0" marL="457200" rtl="0" algn="l">
              <a:spcBef>
                <a:spcPts val="0"/>
              </a:spcBef>
              <a:spcAft>
                <a:spcPts val="0"/>
              </a:spcAft>
              <a:buSzPts val="1100"/>
              <a:buChar char="-"/>
            </a:pPr>
            <a:r>
              <a:rPr lang="en"/>
              <a:t>Check transactions root validity - все транзакции блока тоже записываются в отдельное меркл три хранилище. И на этом шаге мы сравниваем хеши корней</a:t>
            </a:r>
            <a:endParaRPr/>
          </a:p>
          <a:p>
            <a:pPr indent="-298450" lvl="0" marL="457200" rtl="0" algn="l">
              <a:spcBef>
                <a:spcPts val="0"/>
              </a:spcBef>
              <a:spcAft>
                <a:spcPts val="0"/>
              </a:spcAft>
              <a:buSzPts val="1100"/>
              <a:buChar char="-"/>
            </a:pPr>
            <a:r>
              <a:rPr lang="en"/>
              <a:t>Check receipts root validity - валидириует корневой хеш чеков блока. Чек содержит различную информацию о транзакции. Как много газа было использовано EVM и так далее</a:t>
            </a:r>
            <a:endParaRPr/>
          </a:p>
          <a:p>
            <a:pPr indent="-298450" lvl="0" marL="457200" rtl="0" algn="l">
              <a:spcBef>
                <a:spcPts val="0"/>
              </a:spcBef>
              <a:spcAft>
                <a:spcPts val="0"/>
              </a:spcAft>
              <a:buSzPts val="1100"/>
              <a:buChar char="-"/>
            </a:pPr>
            <a:r>
              <a:rPr lang="en"/>
              <a:t>Сheck logs bloom - валидирует блум фильт логов блока. Подробно про логи блум фильтры вы можете почитать у меня в блоге</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4fb1491851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4fb1491851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В Эфириуме и во многих других криптовалютах хардфорк - это способ ввести новые изменения в цепь. Хардфорк - это изменение правил валидации. Таким образом если не обновить программное обеспечение на нодах они будут считать новые блоки невалидными. Если не все ноды обновляются создается новая криптовалюта. Такое произошло 1 августа 2017 года, Часть майнеров совершила хардфорк и появился Bitcoin Cash.</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4fb1491851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4fb1491851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В Эфириуме новые предложения по изменению которые предлагаются сообществом. Называются EIP - Ethereum Improvement Proposal. В мане конфигурация хардфорков сделана через behaviour’ы. Когда пояляется новое изменение в Эфириуме. Мы добаяляем новый метод в базовый behaviour. Все конфигурации хардфорков его имплементируют.</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3b522d765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b522d765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Это p2p уровень взаимодействия нод. Как известно, в p2p системах, каждый пир может посылать и получать данные напрямую от другого клиента, каждый пир играет роль и клиента и сервера. В Эфириуме все ноды могут посылать запросы для получения информации от других нод о текущем состоянии Эфириума (блоки и так далее) Нода уверена, что данные валидны потому что она может их валидировать их в соответствии с консенсусом Эфириума.</a:t>
            </a:r>
            <a:endParaRPr/>
          </a:p>
          <a:p>
            <a:pPr indent="0" lvl="0" marL="0" rtl="0" algn="l">
              <a:spcBef>
                <a:spcPts val="0"/>
              </a:spcBef>
              <a:spcAft>
                <a:spcPts val="0"/>
              </a:spcAft>
              <a:buClr>
                <a:schemeClr val="dk2"/>
              </a:buClr>
              <a:buSzPts val="1100"/>
              <a:buFont typeface="Arial"/>
              <a:buNone/>
            </a:pPr>
            <a:r>
              <a:rPr lang="en">
                <a:solidFill>
                  <a:schemeClr val="dk2"/>
                </a:solidFill>
              </a:rPr>
              <a:t>Проект ExWire - это клиент для RLPx, DevP2P, EthWire.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501575f17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501575f17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Что криптовалют сейчас как собак на улице. </a:t>
            </a:r>
            <a:r>
              <a:rPr lang="en">
                <a:solidFill>
                  <a:schemeClr val="dk2"/>
                </a:solidFill>
              </a:rPr>
              <a:t>Что вокруг криптовалют слишком много хайпа и что у этой технологии нет будущего. </a:t>
            </a:r>
            <a:endParaRPr>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3d6208d85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d6208d85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RLPx - это криптографический p2p протокол, который предоставляет приложениям интерфейс общего назначения для взаимодействия между собой. Он использует алгоритм, основанный на алгоритме Kademlia, для поиска новых нод. В моем блоге подробно описано устроиство алгоритма Кадемлия и ее имплементация у нас в проекте</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3d6208d85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d6208d85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DevP2P - это основные сообщения, которыми обмениваются ноды в RLPx. Ноды могут поддерживать любое число сабпротоколов. Devp2p отвечает за согласование поддерживаемых сабпротоколов на обоих сторонах и осуществляет обмен сообщениями по одному соединению. Сообщения передаются в формате RLP.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Сообщения:</a:t>
            </a:r>
            <a:endParaRPr/>
          </a:p>
          <a:p>
            <a:pPr indent="0" lvl="0" marL="0" rtl="0" algn="l">
              <a:spcBef>
                <a:spcPts val="0"/>
              </a:spcBef>
              <a:spcAft>
                <a:spcPts val="0"/>
              </a:spcAft>
              <a:buNone/>
            </a:pPr>
            <a:r>
              <a:rPr lang="en"/>
              <a:t>Hello - первый пакет, который отправляется по соединение, отправляется один от обоих сторон. В сообщении содержится версии протокол и общая информацией о нодах.</a:t>
            </a:r>
            <a:endParaRPr/>
          </a:p>
          <a:p>
            <a:pPr indent="0" lvl="0" marL="0" rtl="0" algn="l">
              <a:spcBef>
                <a:spcPts val="0"/>
              </a:spcBef>
              <a:spcAft>
                <a:spcPts val="0"/>
              </a:spcAft>
              <a:buNone/>
            </a:pPr>
            <a:r>
              <a:rPr lang="en"/>
              <a:t>Disconnect - уведомление ноды об отключении пира. Ping - запрос на Pong, Pong - ответ на Ping.</a:t>
            </a:r>
            <a:endParaRPr/>
          </a:p>
          <a:p>
            <a:pPr indent="0" lvl="0" marL="0" rtl="0" algn="l">
              <a:spcBef>
                <a:spcPts val="0"/>
              </a:spcBef>
              <a:spcAft>
                <a:spcPts val="0"/>
              </a:spcAft>
              <a:buNone/>
            </a:pPr>
            <a:r>
              <a:rPr lang="en"/>
              <a:t>Ping и Pong используются для проверки того, что пир все еще онлайн.</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Теперь рассмотрим какие сабпротоколы существуют в сети.</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3d6208d85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d6208d85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 - основной протокол. По нему осуществляется синхронизация сети и обмен информацией о блоках, транзакциях и так далее. </a:t>
            </a:r>
            <a:endParaRPr/>
          </a:p>
          <a:p>
            <a:pPr indent="0" lvl="0" marL="0" rtl="0" algn="l">
              <a:spcBef>
                <a:spcPts val="0"/>
              </a:spcBef>
              <a:spcAft>
                <a:spcPts val="0"/>
              </a:spcAft>
              <a:buNone/>
            </a:pPr>
            <a:r>
              <a:rPr lang="en">
                <a:solidFill>
                  <a:schemeClr val="dk2"/>
                </a:solidFill>
              </a:rPr>
              <a:t> swarm - p2p обмен файлами. Файлы адресованы по хэшу от их контента, Близко к Битторенту, возможно получать данные от многих нод одновременно и до тех пор пока хотя бы одна нода содержит кусок данных, данные будут доступны.</a:t>
            </a:r>
            <a:endParaRPr/>
          </a:p>
          <a:p>
            <a:pPr indent="0" lvl="0" marL="0" rtl="0" algn="l">
              <a:spcBef>
                <a:spcPts val="0"/>
              </a:spcBef>
              <a:spcAft>
                <a:spcPts val="0"/>
              </a:spcAft>
              <a:buNone/>
            </a:pPr>
            <a:r>
              <a:rPr lang="en"/>
              <a:t>Whisper - приватный безопасный обмен собщениями между нодами,</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3b522d765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b522d765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На каком мы сейчас этапе. У Эфириума есть репозиторий с тестами. В них тестируеются коды операций виртуальной машины, транзакции, вложенные сообщения, условия различных хардфорков, очень много краевых условий. Мана проходит 100 % этих тестов. Их достаточно много. Больше ~10_000. Мы прогнали все блоки ропстена через наш клиент и все они успешно импортировались. Ропсен - это тестовая сеть Эфириума. У нас законченный p2p слой, т.е мы можем обмениваться данными с другими нодами в сети. У нас нет Proof of Work консенсуса, который используется в Эфириуме. Наш клиент можно будет использовать для получение данных из Эфириума.</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51b7c1b5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51b7c1b5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4fb1491851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4fb1491851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Сейчас мы работаем над JSON-RPC API. Спецификация этого апи общая для всех клиентов. Осталось имплементировать пару методов и наш клиент можно подключить к метамаску. Метамаск - это расширение для браузера, которое предоставляет возможность подключить к Эфириуму.</a:t>
            </a:r>
            <a:endParaRPr/>
          </a:p>
          <a:p>
            <a:pPr indent="0" lvl="0" marL="0" rtl="0" algn="l">
              <a:spcBef>
                <a:spcPts val="0"/>
              </a:spcBef>
              <a:spcAft>
                <a:spcPts val="0"/>
              </a:spcAft>
              <a:buNone/>
            </a:pPr>
            <a:r>
              <a:rPr lang="en"/>
              <a:t>Еще нам нужно избаваиться от нескольких узких мест. Одно из которых хранилище.</a:t>
            </a:r>
            <a:endParaRPr/>
          </a:p>
          <a:p>
            <a:pPr indent="0" lvl="0" marL="0" rtl="0" algn="l">
              <a:spcBef>
                <a:spcPts val="0"/>
              </a:spcBef>
              <a:spcAft>
                <a:spcPts val="0"/>
              </a:spcAft>
              <a:buNone/>
            </a:pPr>
            <a:r>
              <a:rPr lang="en"/>
              <a:t>Дальше у нас в планах сделать возможность использование маны с различными алгоритмами консенсуса. Proof of A, Proof of Stake.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4fb1491851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4fb1491851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Преимущества использование Эликсира для нашего клиента:</a:t>
            </a:r>
            <a:endParaRPr/>
          </a:p>
          <a:p>
            <a:pPr indent="-298450" lvl="0" marL="457200" rtl="0" algn="l">
              <a:spcBef>
                <a:spcPts val="0"/>
              </a:spcBef>
              <a:spcAft>
                <a:spcPts val="0"/>
              </a:spcAft>
              <a:buSzPts val="1100"/>
              <a:buChar char="-"/>
            </a:pPr>
            <a:r>
              <a:rPr lang="en"/>
              <a:t>Лаконичный и краткий синтакс, который помог зафиксировать в коде не самую простую предметную область Эфириума. Могу сказать по личному опыту, наш клиент один самых близких к Yellow Paper Эфириума.  Yellow Paper - это спецификация Эфириума.</a:t>
            </a:r>
            <a:endParaRPr/>
          </a:p>
          <a:p>
            <a:pPr indent="-298450" lvl="0" marL="457200" rtl="0" algn="l">
              <a:spcBef>
                <a:spcPts val="0"/>
              </a:spcBef>
              <a:spcAft>
                <a:spcPts val="0"/>
              </a:spcAft>
              <a:buSzPts val="1100"/>
              <a:buChar char="-"/>
            </a:pPr>
            <a:r>
              <a:rPr lang="en"/>
              <a:t>Конкурентное выполнение кода. Основной профит который мы получили от конкурентного выполнения кода - это скорость выполнения тестов. Как было сказано ранее у Эфириума огрмоное количество общих тестов. Я разговаривал с проджект менеджером клиента на расте - парити. Он сказал что тесты в ci - у них занимают много времени. Это связано с долгой компиляцией раста и с тем что тесты у них выполняются в одном потоке. У нас тесты для каждого харфока выпоняются в своем процессе.  Тесты выполняются за 10-12 минут.</a:t>
            </a:r>
            <a:endParaRPr/>
          </a:p>
          <a:p>
            <a:pPr indent="0" lvl="0" marL="457200" rtl="0" algn="l">
              <a:spcBef>
                <a:spcPts val="0"/>
              </a:spcBef>
              <a:spcAft>
                <a:spcPts val="0"/>
              </a:spcAft>
              <a:buNone/>
            </a:pPr>
            <a:r>
              <a:rPr lang="en"/>
              <a:t>Еще мы планируем использовать процессы эрланга для конкуретного исполнения транзакций.</a:t>
            </a:r>
            <a:endParaRPr/>
          </a:p>
          <a:p>
            <a:pPr indent="-298450" lvl="0" marL="457200" rtl="0" algn="l">
              <a:spcBef>
                <a:spcPts val="0"/>
              </a:spcBef>
              <a:spcAft>
                <a:spcPts val="0"/>
              </a:spcAft>
              <a:buSzPts val="1100"/>
              <a:buChar char="-"/>
            </a:pPr>
            <a:r>
              <a:rPr lang="en"/>
              <a:t>У нас хорошо документрированный код. Эликсир имеет хорошие инструменты для написания и публикации документации. Плюс очень сильно помогают доктесты.</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51d08322f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51d08322f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Относительно новый язык. В элексир сообществе не так много криптографических библиотек, Например арифметических операций на эллиптическими кривыми. Поэтому многое мы писали сами</a:t>
            </a:r>
            <a:endParaRPr/>
          </a:p>
          <a:p>
            <a:pPr indent="-298450" lvl="0" marL="457200" rtl="0" algn="l">
              <a:spcBef>
                <a:spcPts val="0"/>
              </a:spcBef>
              <a:spcAft>
                <a:spcPts val="0"/>
              </a:spcAft>
              <a:buSzPts val="1100"/>
              <a:buChar char="-"/>
            </a:pPr>
            <a:r>
              <a:rPr lang="en"/>
              <a:t>Динпмическая типизация. Много раз было что в какой-то в какую-то операцию виртуальной машины приходили параметры не того типа, ошибка происходила в момент выполнения. Ну это проблема всех динамически типизированных языков. Вы можете сказать, что для нужно пользовать dialyzer’ом. Соглашусь, но иногда правка тайпспеков dialyzer’а занимает больше времени, чем написание новой фичи</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4fb1491851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4fb1491851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Теперь расскажу с какими проблемами в сообществе разработчиков Эфириума мы столкнулись разрабатывая наш клиент:</a:t>
            </a:r>
            <a:endParaRPr/>
          </a:p>
          <a:p>
            <a:pPr indent="-298450" lvl="0" marL="457200" rtl="0" algn="l">
              <a:spcBef>
                <a:spcPts val="0"/>
              </a:spcBef>
              <a:spcAft>
                <a:spcPts val="0"/>
              </a:spcAft>
              <a:buSzPts val="1100"/>
              <a:buChar char="-"/>
            </a:pPr>
            <a:r>
              <a:rPr lang="en"/>
              <a:t>Общие тесты не документированы и в большинстве случаев не понятно, что они тестируют. У многих тестов очень странные название. Например vitalikTransactionTest или ShanghaiLove</a:t>
            </a:r>
            <a:endParaRPr/>
          </a:p>
          <a:p>
            <a:pPr indent="-298450" lvl="0" marL="457200" rtl="0" algn="l">
              <a:spcBef>
                <a:spcPts val="0"/>
              </a:spcBef>
              <a:spcAft>
                <a:spcPts val="0"/>
              </a:spcAft>
              <a:buSzPts val="1100"/>
              <a:buChar char="-"/>
            </a:pPr>
            <a:r>
              <a:rPr lang="en"/>
              <a:t>Как было сказано апгрейды в Эфириуме производятся через хардфорки. И в большинстве случаев это читается плохо и выглядит как грязный хак с проверкой на номер блока.</a:t>
            </a:r>
            <a:endParaRPr/>
          </a:p>
          <a:p>
            <a:pPr indent="-298450" lvl="0" marL="457200" rtl="0" algn="l">
              <a:spcBef>
                <a:spcPts val="0"/>
              </a:spcBef>
              <a:spcAft>
                <a:spcPts val="0"/>
              </a:spcAft>
              <a:buSzPts val="1100"/>
              <a:buChar char="-"/>
            </a:pPr>
            <a:r>
              <a:rPr lang="en"/>
              <a:t>P2p слой документирован очень плохо. Он документирован нстолько плохо, что логика в некоторых клиентах отличается друг друга. Я встретил это в вычислении расстояния между нодами в алгоритме поиска нод.</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Более развернуто об этих проблемах вы можете почитать в моем блоге. После публикации моего поста со мной связались представители Эфириума, чтобы обсудить пути решения.</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4fb1491851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4fb1491851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Кроме основного проекта Маны, мы написали еще несколько библиотек которые используеются сообществом:</a:t>
            </a:r>
            <a:endParaRPr/>
          </a:p>
          <a:p>
            <a:pPr indent="-298450" lvl="0" marL="457200" rtl="0" algn="l">
              <a:spcBef>
                <a:spcPts val="0"/>
              </a:spcBef>
              <a:spcAft>
                <a:spcPts val="0"/>
              </a:spcAft>
              <a:buSzPts val="1100"/>
              <a:buChar char="-"/>
            </a:pPr>
            <a:r>
              <a:rPr lang="en"/>
              <a:t>Ethereumex - JSON RPC клиент для Эфириума. Обертка над апи с поддержкой Unix сокетов.</a:t>
            </a:r>
            <a:endParaRPr/>
          </a:p>
          <a:p>
            <a:pPr indent="-298450" lvl="0" marL="457200" rtl="0" algn="l">
              <a:spcBef>
                <a:spcPts val="0"/>
              </a:spcBef>
              <a:spcAft>
                <a:spcPts val="0"/>
              </a:spcAft>
              <a:buSzPts val="1100"/>
              <a:buChar char="-"/>
            </a:pPr>
            <a:r>
              <a:rPr lang="en"/>
              <a:t>Ex_abi - ABI кодировка Эфириума. Application Binary Interface - используется для вызова функций смарт контрактов из виртуальной машины.</a:t>
            </a:r>
            <a:endParaRPr/>
          </a:p>
          <a:p>
            <a:pPr indent="-298450" lvl="0" marL="457200" rtl="0" algn="l">
              <a:spcBef>
                <a:spcPts val="0"/>
              </a:spcBef>
              <a:spcAft>
                <a:spcPts val="0"/>
              </a:spcAft>
              <a:buSzPts val="1100"/>
              <a:buChar char="-"/>
            </a:pPr>
            <a:r>
              <a:rPr lang="en"/>
              <a:t>BN - арифметические операции над кривой BN128. Используются для zkSNARK’ов. Доказательства с нулевым знанием.</a:t>
            </a:r>
            <a:endParaRPr/>
          </a:p>
          <a:p>
            <a:pPr indent="0" lvl="0" marL="0" rtl="0" algn="l">
              <a:spcBef>
                <a:spcPts val="0"/>
              </a:spcBef>
              <a:spcAft>
                <a:spcPts val="0"/>
              </a:spcAft>
              <a:buNone/>
            </a:pPr>
            <a:r>
              <a:rPr lang="en"/>
              <a:t>Обо всех трез библиотеках у в моем блоге есть подробные посты.</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37ddc8c2c3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7ddc8c2c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но у Этериума есть одна особенность, которая и отличает ее от других криптовалют - у него есть Тьюринг полная виртуальная машина, на самом деле квази Тьюринг полная, но не будем вдаваться в подробности.</a:t>
            </a:r>
            <a:endParaRPr/>
          </a:p>
          <a:p>
            <a:pPr indent="0" lvl="0" marL="0" rtl="0" algn="l">
              <a:spcBef>
                <a:spcPts val="0"/>
              </a:spcBef>
              <a:spcAft>
                <a:spcPts val="0"/>
              </a:spcAft>
              <a:buNone/>
            </a:pPr>
            <a:r>
              <a:rPr lang="en"/>
              <a:t>Поэтому Этериум можно рассматривать как распределенный компьютер, который выполняет небольшие программы - смарт контракты.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4fb1491851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4fb1491851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37ddc8c2c3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7ddc8c2c3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Здесь представлены ссылки, которые вы можете посетить. Кроме маны у меня есть еще пару небольших опен соурс проектов на Эликсире, Расте и Котлине</a:t>
            </a:r>
            <a:endParaRPr/>
          </a:p>
          <a:p>
            <a:pPr indent="0" lvl="0" marL="0" rtl="0" algn="l">
              <a:spcBef>
                <a:spcPts val="0"/>
              </a:spcBef>
              <a:spcAft>
                <a:spcPts val="0"/>
              </a:spcAft>
              <a:buNone/>
            </a:pPr>
            <a:r>
              <a:rPr lang="en"/>
              <a:t>Также я стараюсь вести блог. Пишу об интересных для меня вещах, которыми я занимаюсь. Cегодня во время доклада я буду оставлять ссылки на посты в моем блоге, где тема раскрыта более подробно.</a:t>
            </a:r>
            <a:endParaRPr/>
          </a:p>
          <a:p>
            <a:pPr indent="0" lvl="0" marL="0" rtl="0" algn="l">
              <a:spcBef>
                <a:spcPts val="0"/>
              </a:spcBef>
              <a:spcAft>
                <a:spcPts val="0"/>
              </a:spcAft>
              <a:buNone/>
            </a:pPr>
            <a:r>
              <a:rPr lang="en"/>
              <a:t>Если у вас будут вопросы после доклада, можете задать мне их в телеграмм или на почту</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3d6208d85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d6208d85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Спасибо за внимание. Можете перейти на гитхаб репозитория, познакомится с кодом. Много issues’оа открыто, можете законтрибьютить.  Если у вас есть вопросы по проекту или по докладу, можете подойти ко мне после митапа и задать мне их. Также POA Network набирает Elixir разработчиков. Пишите мне в телеграм.</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51d08322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51d08322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37ddc8c2c3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7ddc8c2c3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Существует несколько клиентов Эфириума. Самые популярных из которых - это Парити на Расте, Geth на go и pyetherum на питоне. Почему их несколько? Для того, чтобы валидировать, что протокол работает верно и он </a:t>
            </a:r>
            <a:r>
              <a:rPr lang="en"/>
              <a:t>непротиворечивый</a:t>
            </a:r>
            <a:r>
              <a:rPr lang="en"/>
              <a:t>. Мы пишем еще один клиент на Эликсире. Но возникает вопрос.</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37ddc8c2c3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7ddc8c2c3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Подходит ли Эликсир для написания блокчейнов и для Эфириума, в частности? Известно, что эликсир имеет не самую лучшую вычислительную производительность. Чтобы ответить на этот вопрос нам нужно понять, где именно нужна эта производительность. Это приводит нас к следующему слайду.</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098a00a6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098a00a6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Блокчейны сортируют и валидируют транзакции в общем реестре и в конечном итоге предоставляют возможно понять истину с течением времени. Без центрального посредника, участники сети, которые и составляют систему должны найти способ проверить валидность того, что добавляется в реестр, используя набор предопределенных правил. Этот набор правил и называется алгоритмом консенсуса.</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3.jpg"/><Relationship Id="rId5" Type="http://schemas.openxmlformats.org/officeDocument/2006/relationships/image" Target="../media/image11.png"/><Relationship Id="rId6" Type="http://schemas.openxmlformats.org/officeDocument/2006/relationships/image" Target="../media/image26.png"/><Relationship Id="rId7"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1.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9.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5.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github.com/ayrat555" TargetMode="External"/><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3.jpg"/><Relationship Id="rId5" Type="http://schemas.openxmlformats.org/officeDocument/2006/relationships/image" Target="../media/image11.png"/><Relationship Id="rId6" Type="http://schemas.openxmlformats.org/officeDocument/2006/relationships/image" Target="../media/image26.png"/><Relationship Id="rId7"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Mana</a:t>
            </a:r>
            <a:endParaRPr/>
          </a:p>
        </p:txBody>
      </p:sp>
      <p:sp>
        <p:nvSpPr>
          <p:cNvPr id="59" name="Google Shape;59;p13"/>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5200">
                <a:solidFill>
                  <a:schemeClr val="dk1"/>
                </a:solidFill>
              </a:rPr>
              <a:t>Ethereum client in Elixir</a:t>
            </a:r>
            <a:endParaRPr/>
          </a:p>
        </p:txBody>
      </p:sp>
      <p:pic>
        <p:nvPicPr>
          <p:cNvPr descr="elixir-lang-moscow-logo-12a9e47c77802b946e60bd7bcf20dbda.png" id="60" name="Google Shape;60;p13"/>
          <p:cNvPicPr preferRelativeResize="0"/>
          <p:nvPr/>
        </p:nvPicPr>
        <p:blipFill>
          <a:blip r:embed="rId3">
            <a:alphaModFix/>
          </a:blip>
          <a:stretch>
            <a:fillRect/>
          </a:stretch>
        </p:blipFill>
        <p:spPr>
          <a:xfrm>
            <a:off x="5807502" y="103075"/>
            <a:ext cx="3097586" cy="887400"/>
          </a:xfrm>
          <a:prstGeom prst="rect">
            <a:avLst/>
          </a:prstGeom>
          <a:noFill/>
          <a:ln>
            <a:noFill/>
          </a:ln>
        </p:spPr>
      </p:pic>
      <p:sp>
        <p:nvSpPr>
          <p:cNvPr id="61" name="Google Shape;61;p13"/>
          <p:cNvSpPr txBox="1"/>
          <p:nvPr/>
        </p:nvSpPr>
        <p:spPr>
          <a:xfrm>
            <a:off x="485875" y="4002050"/>
            <a:ext cx="4164000" cy="6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Ayrat Badykov</a:t>
            </a:r>
            <a:endParaRPr sz="24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35" name="Google Shape;135;p2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136" name="Google Shape;136;p22"/>
          <p:cNvPicPr preferRelativeResize="0"/>
          <p:nvPr/>
        </p:nvPicPr>
        <p:blipFill>
          <a:blip r:embed="rId3">
            <a:alphaModFix/>
          </a:blip>
          <a:stretch>
            <a:fillRect/>
          </a:stretch>
        </p:blipFill>
        <p:spPr>
          <a:xfrm>
            <a:off x="2481263" y="190500"/>
            <a:ext cx="4181475" cy="4762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Consensus algorithms</a:t>
            </a:r>
            <a:endParaRPr/>
          </a:p>
        </p:txBody>
      </p:sp>
      <p:sp>
        <p:nvSpPr>
          <p:cNvPr id="142" name="Google Shape;142;p23"/>
          <p:cNvSpPr txBox="1"/>
          <p:nvPr>
            <p:ph idx="1" type="body"/>
          </p:nvPr>
        </p:nvSpPr>
        <p:spPr>
          <a:xfrm>
            <a:off x="311700" y="1307475"/>
            <a:ext cx="8520600" cy="34164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Clr>
                <a:srgbClr val="000000"/>
              </a:buClr>
              <a:buSzPts val="3600"/>
              <a:buChar char="-"/>
            </a:pPr>
            <a:r>
              <a:rPr lang="en" sz="3600">
                <a:solidFill>
                  <a:srgbClr val="000000"/>
                </a:solidFill>
              </a:rPr>
              <a:t>Proof of Work</a:t>
            </a:r>
            <a:endParaRPr sz="3600">
              <a:solidFill>
                <a:srgbClr val="000000"/>
              </a:solidFill>
            </a:endParaRPr>
          </a:p>
          <a:p>
            <a:pPr indent="-457200" lvl="0" marL="457200" rtl="0" algn="l">
              <a:spcBef>
                <a:spcPts val="0"/>
              </a:spcBef>
              <a:spcAft>
                <a:spcPts val="0"/>
              </a:spcAft>
              <a:buClr>
                <a:srgbClr val="000000"/>
              </a:buClr>
              <a:buSzPts val="3600"/>
              <a:buChar char="-"/>
            </a:pPr>
            <a:r>
              <a:rPr lang="en" sz="3600">
                <a:solidFill>
                  <a:srgbClr val="000000"/>
                </a:solidFill>
              </a:rPr>
              <a:t>Proof of Stake</a:t>
            </a:r>
            <a:endParaRPr sz="3600">
              <a:solidFill>
                <a:srgbClr val="000000"/>
              </a:solidFill>
            </a:endParaRPr>
          </a:p>
          <a:p>
            <a:pPr indent="-457200" lvl="0" marL="457200" rtl="0" algn="l">
              <a:spcBef>
                <a:spcPts val="0"/>
              </a:spcBef>
              <a:spcAft>
                <a:spcPts val="0"/>
              </a:spcAft>
              <a:buClr>
                <a:srgbClr val="000000"/>
              </a:buClr>
              <a:buSzPts val="3600"/>
              <a:buChar char="-"/>
            </a:pPr>
            <a:r>
              <a:rPr lang="en" sz="3600">
                <a:solidFill>
                  <a:srgbClr val="000000"/>
                </a:solidFill>
              </a:rPr>
              <a:t>Proof of Authority</a:t>
            </a:r>
            <a:endParaRPr sz="3600">
              <a:solidFill>
                <a:srgbClr val="000000"/>
              </a:solidFill>
            </a:endParaRPr>
          </a:p>
        </p:txBody>
      </p:sp>
      <p:sp>
        <p:nvSpPr>
          <p:cNvPr id="143" name="Google Shape;143;p2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50" name="Google Shape;150;p2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151" name="Google Shape;151;p24"/>
          <p:cNvPicPr preferRelativeResize="0"/>
          <p:nvPr/>
        </p:nvPicPr>
        <p:blipFill>
          <a:blip r:embed="rId3">
            <a:alphaModFix/>
          </a:blip>
          <a:stretch>
            <a:fillRect/>
          </a:stretch>
        </p:blipFill>
        <p:spPr>
          <a:xfrm>
            <a:off x="2428875" y="428625"/>
            <a:ext cx="4286250" cy="4286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Proof of Work</a:t>
            </a:r>
            <a:endParaRPr/>
          </a:p>
        </p:txBody>
      </p:sp>
      <p:sp>
        <p:nvSpPr>
          <p:cNvPr id="157" name="Google Shape;157;p25"/>
          <p:cNvSpPr txBox="1"/>
          <p:nvPr>
            <p:ph idx="1" type="body"/>
          </p:nvPr>
        </p:nvSpPr>
        <p:spPr>
          <a:xfrm>
            <a:off x="283500" y="1687950"/>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000000"/>
              </a:buClr>
              <a:buSzPts val="3000"/>
              <a:buChar char="●"/>
            </a:pPr>
            <a:r>
              <a:rPr lang="en" sz="3000">
                <a:solidFill>
                  <a:srgbClr val="000000"/>
                </a:solidFill>
              </a:rPr>
              <a:t>hard, useless problem</a:t>
            </a:r>
            <a:endParaRPr sz="3000">
              <a:solidFill>
                <a:srgbClr val="000000"/>
              </a:solidFill>
            </a:endParaRPr>
          </a:p>
          <a:p>
            <a:pPr indent="-419100" lvl="0" marL="457200" rtl="0" algn="l">
              <a:spcBef>
                <a:spcPts val="0"/>
              </a:spcBef>
              <a:spcAft>
                <a:spcPts val="0"/>
              </a:spcAft>
              <a:buClr>
                <a:srgbClr val="000000"/>
              </a:buClr>
              <a:buSzPts val="3000"/>
              <a:buChar char="●"/>
            </a:pPr>
            <a:r>
              <a:rPr lang="en" sz="3000">
                <a:solidFill>
                  <a:srgbClr val="000000"/>
                </a:solidFill>
              </a:rPr>
              <a:t>a lot of computational power</a:t>
            </a:r>
            <a:endParaRPr sz="3000">
              <a:solidFill>
                <a:srgbClr val="000000"/>
              </a:solidFill>
            </a:endParaRPr>
          </a:p>
          <a:p>
            <a:pPr indent="-419100" lvl="0" marL="457200" rtl="0" algn="l">
              <a:spcBef>
                <a:spcPts val="0"/>
              </a:spcBef>
              <a:spcAft>
                <a:spcPts val="0"/>
              </a:spcAft>
              <a:buClr>
                <a:srgbClr val="000000"/>
              </a:buClr>
              <a:buSzPts val="3000"/>
              <a:buChar char="●"/>
            </a:pPr>
            <a:r>
              <a:rPr lang="en" sz="3000">
                <a:solidFill>
                  <a:srgbClr val="000000"/>
                </a:solidFill>
              </a:rPr>
              <a:t>a significant amount of energy</a:t>
            </a:r>
            <a:endParaRPr sz="3000">
              <a:solidFill>
                <a:srgbClr val="000000"/>
              </a:solidFill>
            </a:endParaRPr>
          </a:p>
          <a:p>
            <a:pPr indent="0" lvl="0" marL="0" rtl="0" algn="l">
              <a:spcBef>
                <a:spcPts val="1600"/>
              </a:spcBef>
              <a:spcAft>
                <a:spcPts val="1600"/>
              </a:spcAft>
              <a:buNone/>
            </a:pPr>
            <a:r>
              <a:t/>
            </a:r>
            <a:endParaRPr/>
          </a:p>
        </p:txBody>
      </p:sp>
      <p:sp>
        <p:nvSpPr>
          <p:cNvPr id="158" name="Google Shape;158;p2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65" name="Google Shape;165;p2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166" name="Google Shape;166;p26"/>
          <p:cNvPicPr preferRelativeResize="0"/>
          <p:nvPr/>
        </p:nvPicPr>
        <p:blipFill>
          <a:blip r:embed="rId3">
            <a:alphaModFix/>
          </a:blip>
          <a:stretch>
            <a:fillRect/>
          </a:stretch>
        </p:blipFill>
        <p:spPr>
          <a:xfrm>
            <a:off x="2505550" y="0"/>
            <a:ext cx="4132901"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73" name="Google Shape;173;p2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174" name="Google Shape;174;p27"/>
          <p:cNvPicPr preferRelativeResize="0"/>
          <p:nvPr/>
        </p:nvPicPr>
        <p:blipFill>
          <a:blip r:embed="rId3">
            <a:alphaModFix/>
          </a:blip>
          <a:stretch>
            <a:fillRect/>
          </a:stretch>
        </p:blipFill>
        <p:spPr>
          <a:xfrm>
            <a:off x="2190750" y="542925"/>
            <a:ext cx="4762500" cy="4057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Proof of Stake</a:t>
            </a:r>
            <a:endParaRPr/>
          </a:p>
        </p:txBody>
      </p:sp>
      <p:sp>
        <p:nvSpPr>
          <p:cNvPr id="180" name="Google Shape;180;p28"/>
          <p:cNvSpPr txBox="1"/>
          <p:nvPr>
            <p:ph idx="1" type="body"/>
          </p:nvPr>
        </p:nvSpPr>
        <p:spPr>
          <a:xfrm>
            <a:off x="311700" y="168092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000000"/>
              </a:buClr>
              <a:buSzPts val="3000"/>
              <a:buChar char="●"/>
            </a:pPr>
            <a:r>
              <a:rPr lang="en" sz="3000">
                <a:solidFill>
                  <a:schemeClr val="dk2"/>
                </a:solidFill>
              </a:rPr>
              <a:t>depends on a </a:t>
            </a:r>
            <a:r>
              <a:rPr lang="en" sz="3000">
                <a:solidFill>
                  <a:schemeClr val="dk2"/>
                </a:solidFill>
              </a:rPr>
              <a:t>validator’s</a:t>
            </a:r>
            <a:r>
              <a:rPr lang="en" sz="3000">
                <a:solidFill>
                  <a:schemeClr val="dk2"/>
                </a:solidFill>
              </a:rPr>
              <a:t> economic stake</a:t>
            </a:r>
            <a:endParaRPr sz="3000">
              <a:solidFill>
                <a:schemeClr val="dk2"/>
              </a:solidFill>
            </a:endParaRPr>
          </a:p>
          <a:p>
            <a:pPr indent="-419100" lvl="0" marL="457200" rtl="0" algn="l">
              <a:spcBef>
                <a:spcPts val="0"/>
              </a:spcBef>
              <a:spcAft>
                <a:spcPts val="0"/>
              </a:spcAft>
              <a:buClr>
                <a:srgbClr val="000000"/>
              </a:buClr>
              <a:buSzPts val="3000"/>
              <a:buChar char="●"/>
            </a:pPr>
            <a:r>
              <a:rPr lang="en" sz="3000">
                <a:solidFill>
                  <a:srgbClr val="000000"/>
                </a:solidFill>
              </a:rPr>
              <a:t>number of tokens you own matter</a:t>
            </a:r>
            <a:endParaRPr sz="3000">
              <a:solidFill>
                <a:srgbClr val="000000"/>
              </a:solidFill>
            </a:endParaRPr>
          </a:p>
          <a:p>
            <a:pPr indent="-419100" lvl="0" marL="457200" rtl="0" algn="l">
              <a:spcBef>
                <a:spcPts val="0"/>
              </a:spcBef>
              <a:spcAft>
                <a:spcPts val="0"/>
              </a:spcAft>
              <a:buClr>
                <a:schemeClr val="dk2"/>
              </a:buClr>
              <a:buSzPts val="3000"/>
              <a:buChar char="●"/>
            </a:pPr>
            <a:r>
              <a:rPr lang="en" sz="3000">
                <a:solidFill>
                  <a:schemeClr val="dk2"/>
                </a:solidFill>
              </a:rPr>
              <a:t>small numbers of people own the majority of stakes</a:t>
            </a:r>
            <a:endParaRPr sz="3000"/>
          </a:p>
        </p:txBody>
      </p:sp>
      <p:sp>
        <p:nvSpPr>
          <p:cNvPr id="181" name="Google Shape;181;p2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88" name="Google Shape;188;p2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189" name="Google Shape;189;p29"/>
          <p:cNvPicPr preferRelativeResize="0"/>
          <p:nvPr/>
        </p:nvPicPr>
        <p:blipFill>
          <a:blip r:embed="rId3">
            <a:alphaModFix/>
          </a:blip>
          <a:stretch>
            <a:fillRect/>
          </a:stretch>
        </p:blipFill>
        <p:spPr>
          <a:xfrm>
            <a:off x="2000250" y="0"/>
            <a:ext cx="51435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96" name="Google Shape;196;p3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197" name="Google Shape;197;p30"/>
          <p:cNvPicPr preferRelativeResize="0"/>
          <p:nvPr/>
        </p:nvPicPr>
        <p:blipFill>
          <a:blip r:embed="rId3">
            <a:alphaModFix/>
          </a:blip>
          <a:stretch>
            <a:fillRect/>
          </a:stretch>
        </p:blipFill>
        <p:spPr>
          <a:xfrm>
            <a:off x="1966913" y="61913"/>
            <a:ext cx="5210175" cy="5019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Proof of Authority</a:t>
            </a:r>
            <a:endParaRPr/>
          </a:p>
        </p:txBody>
      </p:sp>
      <p:sp>
        <p:nvSpPr>
          <p:cNvPr id="203" name="Google Shape;203;p31"/>
          <p:cNvSpPr txBox="1"/>
          <p:nvPr>
            <p:ph idx="1" type="body"/>
          </p:nvPr>
        </p:nvSpPr>
        <p:spPr>
          <a:xfrm>
            <a:off x="276475" y="1645700"/>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000000"/>
              </a:buClr>
              <a:buSzPts val="3000"/>
              <a:buChar char="●"/>
            </a:pPr>
            <a:r>
              <a:rPr lang="en" sz="3000">
                <a:solidFill>
                  <a:srgbClr val="000000"/>
                </a:solidFill>
              </a:rPr>
              <a:t>modification of Proof of Stake </a:t>
            </a:r>
            <a:endParaRPr sz="3000">
              <a:solidFill>
                <a:srgbClr val="000000"/>
              </a:solidFill>
            </a:endParaRPr>
          </a:p>
          <a:p>
            <a:pPr indent="-419100" lvl="0" marL="457200" rtl="0" algn="l">
              <a:spcBef>
                <a:spcPts val="0"/>
              </a:spcBef>
              <a:spcAft>
                <a:spcPts val="0"/>
              </a:spcAft>
              <a:buClr>
                <a:srgbClr val="000000"/>
              </a:buClr>
              <a:buSzPts val="3000"/>
              <a:buChar char="●"/>
            </a:pPr>
            <a:r>
              <a:rPr lang="en" sz="3000">
                <a:solidFill>
                  <a:srgbClr val="000000"/>
                </a:solidFill>
              </a:rPr>
              <a:t>identity as a stake</a:t>
            </a:r>
            <a:endParaRPr sz="3000">
              <a:solidFill>
                <a:srgbClr val="000000"/>
              </a:solidFill>
            </a:endParaRPr>
          </a:p>
          <a:p>
            <a:pPr indent="-419100" lvl="0" marL="457200" rtl="0" algn="l">
              <a:spcBef>
                <a:spcPts val="0"/>
              </a:spcBef>
              <a:spcAft>
                <a:spcPts val="0"/>
              </a:spcAft>
              <a:buClr>
                <a:srgbClr val="000000"/>
              </a:buClr>
              <a:buSzPts val="3000"/>
              <a:buChar char="●"/>
            </a:pPr>
            <a:r>
              <a:rPr lang="en" sz="3000">
                <a:solidFill>
                  <a:srgbClr val="000000"/>
                </a:solidFill>
              </a:rPr>
              <a:t>verified personal identities</a:t>
            </a:r>
            <a:endParaRPr sz="3000">
              <a:solidFill>
                <a:srgbClr val="000000"/>
              </a:solidFill>
            </a:endParaRPr>
          </a:p>
          <a:p>
            <a:pPr indent="0" lvl="0" marL="0" rtl="0" algn="l">
              <a:spcBef>
                <a:spcPts val="1600"/>
              </a:spcBef>
              <a:spcAft>
                <a:spcPts val="1600"/>
              </a:spcAft>
              <a:buNone/>
            </a:pPr>
            <a:r>
              <a:t/>
            </a:r>
            <a:endParaRPr/>
          </a:p>
        </p:txBody>
      </p:sp>
      <p:sp>
        <p:nvSpPr>
          <p:cNvPr id="204" name="Google Shape;204;p3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8" name="Google Shape;68;p1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69" name="Google Shape;69;p14"/>
          <p:cNvPicPr preferRelativeResize="0"/>
          <p:nvPr/>
        </p:nvPicPr>
        <p:blipFill>
          <a:blip r:embed="rId3">
            <a:alphaModFix/>
          </a:blip>
          <a:stretch>
            <a:fillRect/>
          </a:stretch>
        </p:blipFill>
        <p:spPr>
          <a:xfrm>
            <a:off x="1974273" y="0"/>
            <a:ext cx="5195454" cy="51434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11" name="Google Shape;211;p3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12" name="Google Shape;212;p32"/>
          <p:cNvPicPr preferRelativeResize="0"/>
          <p:nvPr/>
        </p:nvPicPr>
        <p:blipFill>
          <a:blip r:embed="rId3">
            <a:alphaModFix/>
          </a:blip>
          <a:stretch>
            <a:fillRect/>
          </a:stretch>
        </p:blipFill>
        <p:spPr>
          <a:xfrm>
            <a:off x="1476375" y="247650"/>
            <a:ext cx="6191250" cy="4648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Elixir suitable for Ethereum?</a:t>
            </a:r>
            <a:endParaRPr/>
          </a:p>
        </p:txBody>
      </p:sp>
      <p:sp>
        <p:nvSpPr>
          <p:cNvPr id="218" name="Google Shape;218;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9" name="Google Shape;219;p33"/>
          <p:cNvPicPr preferRelativeResize="0"/>
          <p:nvPr/>
        </p:nvPicPr>
        <p:blipFill>
          <a:blip r:embed="rId3">
            <a:alphaModFix/>
          </a:blip>
          <a:stretch>
            <a:fillRect/>
          </a:stretch>
        </p:blipFill>
        <p:spPr>
          <a:xfrm>
            <a:off x="311692" y="1585325"/>
            <a:ext cx="3297458" cy="2473099"/>
          </a:xfrm>
          <a:prstGeom prst="rect">
            <a:avLst/>
          </a:prstGeom>
          <a:noFill/>
          <a:ln>
            <a:noFill/>
          </a:ln>
        </p:spPr>
      </p:pic>
      <p:pic>
        <p:nvPicPr>
          <p:cNvPr id="220" name="Google Shape;220;p33"/>
          <p:cNvPicPr preferRelativeResize="0"/>
          <p:nvPr/>
        </p:nvPicPr>
        <p:blipFill>
          <a:blip r:embed="rId4">
            <a:alphaModFix/>
          </a:blip>
          <a:stretch>
            <a:fillRect/>
          </a:stretch>
        </p:blipFill>
        <p:spPr>
          <a:xfrm>
            <a:off x="2909126" y="2307525"/>
            <a:ext cx="528475" cy="528450"/>
          </a:xfrm>
          <a:prstGeom prst="rect">
            <a:avLst/>
          </a:prstGeom>
          <a:noFill/>
          <a:ln>
            <a:noFill/>
          </a:ln>
        </p:spPr>
      </p:pic>
      <p:pic>
        <p:nvPicPr>
          <p:cNvPr id="221" name="Google Shape;221;p33"/>
          <p:cNvPicPr preferRelativeResize="0"/>
          <p:nvPr/>
        </p:nvPicPr>
        <p:blipFill>
          <a:blip r:embed="rId5">
            <a:alphaModFix/>
          </a:blip>
          <a:stretch>
            <a:fillRect/>
          </a:stretch>
        </p:blipFill>
        <p:spPr>
          <a:xfrm>
            <a:off x="3254425" y="1472625"/>
            <a:ext cx="2473100" cy="2473100"/>
          </a:xfrm>
          <a:prstGeom prst="rect">
            <a:avLst/>
          </a:prstGeom>
          <a:noFill/>
          <a:ln>
            <a:noFill/>
          </a:ln>
        </p:spPr>
      </p:pic>
      <p:pic>
        <p:nvPicPr>
          <p:cNvPr id="222" name="Google Shape;222;p33"/>
          <p:cNvPicPr preferRelativeResize="0"/>
          <p:nvPr/>
        </p:nvPicPr>
        <p:blipFill>
          <a:blip r:embed="rId6">
            <a:alphaModFix/>
          </a:blip>
          <a:stretch>
            <a:fillRect/>
          </a:stretch>
        </p:blipFill>
        <p:spPr>
          <a:xfrm>
            <a:off x="5477800" y="1990875"/>
            <a:ext cx="1285475" cy="1285475"/>
          </a:xfrm>
          <a:prstGeom prst="rect">
            <a:avLst/>
          </a:prstGeom>
          <a:noFill/>
          <a:ln>
            <a:noFill/>
          </a:ln>
        </p:spPr>
      </p:pic>
      <p:pic>
        <p:nvPicPr>
          <p:cNvPr id="223" name="Google Shape;223;p33"/>
          <p:cNvPicPr preferRelativeResize="0"/>
          <p:nvPr/>
        </p:nvPicPr>
        <p:blipFill>
          <a:blip r:embed="rId7">
            <a:alphaModFix/>
          </a:blip>
          <a:stretch>
            <a:fillRect/>
          </a:stretch>
        </p:blipFill>
        <p:spPr>
          <a:xfrm>
            <a:off x="6763275" y="1809639"/>
            <a:ext cx="1647950" cy="1647950"/>
          </a:xfrm>
          <a:prstGeom prst="rect">
            <a:avLst/>
          </a:prstGeom>
          <a:noFill/>
          <a:ln>
            <a:noFill/>
          </a:ln>
        </p:spPr>
      </p:pic>
      <p:sp>
        <p:nvSpPr>
          <p:cNvPr id="224" name="Google Shape;224;p3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a:t>
            </a:r>
            <a:endParaRPr/>
          </a:p>
        </p:txBody>
      </p:sp>
      <p:sp>
        <p:nvSpPr>
          <p:cNvPr id="230" name="Google Shape;230;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1" name="Google Shape;231;p34"/>
          <p:cNvPicPr preferRelativeResize="0"/>
          <p:nvPr/>
        </p:nvPicPr>
        <p:blipFill>
          <a:blip r:embed="rId3">
            <a:alphaModFix/>
          </a:blip>
          <a:stretch>
            <a:fillRect/>
          </a:stretch>
        </p:blipFill>
        <p:spPr>
          <a:xfrm>
            <a:off x="5608638" y="1547700"/>
            <a:ext cx="2016926" cy="2048075"/>
          </a:xfrm>
          <a:prstGeom prst="rect">
            <a:avLst/>
          </a:prstGeom>
          <a:noFill/>
          <a:ln>
            <a:noFill/>
          </a:ln>
        </p:spPr>
      </p:pic>
      <p:pic>
        <p:nvPicPr>
          <p:cNvPr id="232" name="Google Shape;232;p34"/>
          <p:cNvPicPr preferRelativeResize="0"/>
          <p:nvPr/>
        </p:nvPicPr>
        <p:blipFill>
          <a:blip r:embed="rId4">
            <a:alphaModFix/>
          </a:blip>
          <a:stretch>
            <a:fillRect/>
          </a:stretch>
        </p:blipFill>
        <p:spPr>
          <a:xfrm>
            <a:off x="1035325" y="1028700"/>
            <a:ext cx="2781300" cy="3086100"/>
          </a:xfrm>
          <a:prstGeom prst="rect">
            <a:avLst/>
          </a:prstGeom>
          <a:noFill/>
          <a:ln>
            <a:noFill/>
          </a:ln>
        </p:spPr>
      </p:pic>
      <p:sp>
        <p:nvSpPr>
          <p:cNvPr id="233" name="Google Shape;233;p3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structure</a:t>
            </a:r>
            <a:endParaRPr/>
          </a:p>
        </p:txBody>
      </p:sp>
      <p:sp>
        <p:nvSpPr>
          <p:cNvPr id="239" name="Google Shape;239;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ExRLP - binary encoding</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MerklePatriciaTree - data structure for key-value storage</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EVM - Ethereum virtual machine</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Blockchain - block validation</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ExWire - p2p layer</a:t>
            </a:r>
            <a:endParaRPr sz="2400">
              <a:solidFill>
                <a:srgbClr val="000000"/>
              </a:solidFill>
            </a:endParaRPr>
          </a:p>
        </p:txBody>
      </p:sp>
      <p:sp>
        <p:nvSpPr>
          <p:cNvPr id="240" name="Google Shape;240;p3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ExRLP</a:t>
            </a:r>
            <a:endParaRPr/>
          </a:p>
        </p:txBody>
      </p:sp>
      <p:sp>
        <p:nvSpPr>
          <p:cNvPr id="246" name="Google Shape;246;p36"/>
          <p:cNvSpPr txBox="1"/>
          <p:nvPr>
            <p:ph idx="1" type="body"/>
          </p:nvPr>
        </p:nvSpPr>
        <p:spPr>
          <a:xfrm>
            <a:off x="311700" y="191342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000000"/>
              </a:buClr>
              <a:buSzPts val="3000"/>
              <a:buChar char="●"/>
            </a:pPr>
            <a:r>
              <a:rPr lang="en" sz="3000">
                <a:solidFill>
                  <a:srgbClr val="000000"/>
                </a:solidFill>
              </a:rPr>
              <a:t>Ethereum’s homebrew binary encoding</a:t>
            </a:r>
            <a:endParaRPr sz="3000">
              <a:solidFill>
                <a:srgbClr val="000000"/>
              </a:solidFill>
            </a:endParaRPr>
          </a:p>
          <a:p>
            <a:pPr indent="-419100" lvl="0" marL="457200" rtl="0" algn="l">
              <a:spcBef>
                <a:spcPts val="0"/>
              </a:spcBef>
              <a:spcAft>
                <a:spcPts val="0"/>
              </a:spcAft>
              <a:buClr>
                <a:srgbClr val="000000"/>
              </a:buClr>
              <a:buSzPts val="3000"/>
              <a:buChar char="●"/>
            </a:pPr>
            <a:r>
              <a:rPr lang="en" sz="3000">
                <a:solidFill>
                  <a:srgbClr val="000000"/>
                </a:solidFill>
              </a:rPr>
              <a:t>simplicity of implementation</a:t>
            </a:r>
            <a:endParaRPr sz="3000">
              <a:solidFill>
                <a:srgbClr val="000000"/>
              </a:solidFill>
            </a:endParaRPr>
          </a:p>
          <a:p>
            <a:pPr indent="-419100" lvl="0" marL="457200" rtl="0" algn="l">
              <a:spcBef>
                <a:spcPts val="0"/>
              </a:spcBef>
              <a:spcAft>
                <a:spcPts val="0"/>
              </a:spcAft>
              <a:buClr>
                <a:srgbClr val="000000"/>
              </a:buClr>
              <a:buSzPts val="3000"/>
              <a:buChar char="●"/>
            </a:pPr>
            <a:r>
              <a:rPr lang="en" sz="3000">
                <a:solidFill>
                  <a:srgbClr val="000000"/>
                </a:solidFill>
              </a:rPr>
              <a:t>guaranteed absolute byte-perfect consistency</a:t>
            </a:r>
            <a:endParaRPr sz="3000">
              <a:solidFill>
                <a:srgbClr val="000000"/>
              </a:solidFill>
            </a:endParaRPr>
          </a:p>
          <a:p>
            <a:pPr indent="0" lvl="0" marL="0" rtl="0" algn="l">
              <a:spcBef>
                <a:spcPts val="0"/>
              </a:spcBef>
              <a:spcAft>
                <a:spcPts val="1600"/>
              </a:spcAft>
              <a:buNone/>
            </a:pPr>
            <a:r>
              <a:t/>
            </a:r>
            <a:endParaRPr/>
          </a:p>
        </p:txBody>
      </p:sp>
      <p:sp>
        <p:nvSpPr>
          <p:cNvPr id="247" name="Google Shape;247;p3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54" name="Google Shape;254;p3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55" name="Google Shape;255;p37"/>
          <p:cNvPicPr preferRelativeResize="0"/>
          <p:nvPr/>
        </p:nvPicPr>
        <p:blipFill>
          <a:blip r:embed="rId3">
            <a:alphaModFix/>
          </a:blip>
          <a:stretch>
            <a:fillRect/>
          </a:stretch>
        </p:blipFill>
        <p:spPr>
          <a:xfrm>
            <a:off x="1230150" y="531250"/>
            <a:ext cx="5888825" cy="4256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8"/>
          <p:cNvSpPr txBox="1"/>
          <p:nvPr>
            <p:ph type="title"/>
          </p:nvPr>
        </p:nvSpPr>
        <p:spPr>
          <a:xfrm>
            <a:off x="311700" y="445025"/>
            <a:ext cx="85206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ExRLP - </a:t>
            </a:r>
            <a:r>
              <a:rPr b="0" lang="en">
                <a:latin typeface="Arial"/>
                <a:ea typeface="Arial"/>
                <a:cs typeface="Arial"/>
                <a:sym typeface="Arial"/>
              </a:rPr>
              <a:t>recursive length prefix</a:t>
            </a:r>
            <a:endParaRPr/>
          </a:p>
        </p:txBody>
      </p:sp>
      <p:sp>
        <p:nvSpPr>
          <p:cNvPr id="261" name="Google Shape;261;p38"/>
          <p:cNvSpPr txBox="1"/>
          <p:nvPr/>
        </p:nvSpPr>
        <p:spPr>
          <a:xfrm>
            <a:off x="267750" y="1220050"/>
            <a:ext cx="3748500" cy="3923400"/>
          </a:xfrm>
          <a:prstGeom prst="rect">
            <a:avLst/>
          </a:prstGeom>
          <a:noFill/>
          <a:ln>
            <a:noFill/>
          </a:ln>
        </p:spPr>
        <p:txBody>
          <a:bodyPr anchorCtr="0" anchor="ctr" bIns="91425" lIns="91425" spcFirstLastPara="1" rIns="91425" wrap="square" tIns="91425">
            <a:noAutofit/>
          </a:bodyPr>
          <a:lstStyle/>
          <a:p>
            <a:pPr indent="0" lvl="0" marL="88900" marR="88900" rtl="0" algn="l">
              <a:lnSpc>
                <a:spcPct val="125000"/>
              </a:lnSpc>
              <a:spcBef>
                <a:spcPts val="0"/>
              </a:spcBef>
              <a:spcAft>
                <a:spcPts val="0"/>
              </a:spcAft>
              <a:buNone/>
            </a:pPr>
            <a:r>
              <a:rPr b="1" lang="en" sz="1200">
                <a:solidFill>
                  <a:srgbClr val="008800"/>
                </a:solidFill>
                <a:highlight>
                  <a:srgbClr val="FFFFFF"/>
                </a:highlight>
              </a:rPr>
              <a:t>defprotocol</a:t>
            </a:r>
            <a:r>
              <a:rPr lang="en" sz="1200">
                <a:solidFill>
                  <a:schemeClr val="dk2"/>
                </a:solidFill>
                <a:highlight>
                  <a:srgbClr val="FFFFFF"/>
                </a:highlight>
              </a:rPr>
              <a:t> </a:t>
            </a:r>
            <a:r>
              <a:rPr b="1" lang="en" sz="1200">
                <a:solidFill>
                  <a:srgbClr val="003366"/>
                </a:solidFill>
                <a:highlight>
                  <a:srgbClr val="FFFFFF"/>
                </a:highlight>
              </a:rPr>
              <a:t>ExRLP</a:t>
            </a:r>
            <a:r>
              <a:rPr lang="en" sz="1200">
                <a:solidFill>
                  <a:schemeClr val="accent1"/>
                </a:solidFill>
                <a:highlight>
                  <a:srgbClr val="FFFFFF"/>
                </a:highlight>
              </a:rPr>
              <a:t>.</a:t>
            </a:r>
            <a:r>
              <a:rPr b="1" lang="en" sz="1200">
                <a:solidFill>
                  <a:srgbClr val="003366"/>
                </a:solidFill>
                <a:highlight>
                  <a:srgbClr val="FFFFFF"/>
                </a:highlight>
              </a:rPr>
              <a:t>Encode</a:t>
            </a:r>
            <a:r>
              <a:rPr lang="en" sz="1200">
                <a:solidFill>
                  <a:schemeClr val="dk2"/>
                </a:solidFill>
                <a:highlight>
                  <a:srgbClr val="FFFFFF"/>
                </a:highlight>
              </a:rPr>
              <a:t> </a:t>
            </a:r>
            <a:r>
              <a:rPr b="1" lang="en" sz="1200">
                <a:solidFill>
                  <a:srgbClr val="008800"/>
                </a:solidFill>
                <a:highlight>
                  <a:srgbClr val="FFFFFF"/>
                </a:highlight>
              </a:rPr>
              <a:t>do</a:t>
            </a:r>
            <a:br>
              <a:rPr lang="en" sz="1200">
                <a:solidFill>
                  <a:schemeClr val="dk2"/>
                </a:solidFill>
                <a:highlight>
                  <a:srgbClr val="FFFFFF"/>
                </a:highlight>
              </a:rPr>
            </a:br>
            <a:r>
              <a:rPr b="1" lang="en" sz="1200">
                <a:solidFill>
                  <a:srgbClr val="008800"/>
                </a:solidFill>
                <a:highlight>
                  <a:srgbClr val="FFFFFF"/>
                </a:highlight>
              </a:rPr>
              <a:t>  def</a:t>
            </a:r>
            <a:r>
              <a:rPr lang="en" sz="1200">
                <a:solidFill>
                  <a:schemeClr val="dk2"/>
                </a:solidFill>
                <a:highlight>
                  <a:srgbClr val="FFFFFF"/>
                </a:highlight>
              </a:rPr>
              <a:t> encode(value, options \\ [])</a:t>
            </a:r>
            <a:br>
              <a:rPr lang="en" sz="1200">
                <a:solidFill>
                  <a:schemeClr val="dk2"/>
                </a:solidFill>
                <a:highlight>
                  <a:srgbClr val="FFFFFF"/>
                </a:highlight>
              </a:rPr>
            </a:br>
            <a:r>
              <a:rPr b="1" lang="en" sz="1200">
                <a:solidFill>
                  <a:srgbClr val="008800"/>
                </a:solidFill>
                <a:highlight>
                  <a:srgbClr val="FFFFFF"/>
                </a:highlight>
              </a:rPr>
              <a:t>end</a:t>
            </a:r>
            <a:br>
              <a:rPr lang="en" sz="1200">
                <a:solidFill>
                  <a:schemeClr val="dk2"/>
                </a:solidFill>
                <a:highlight>
                  <a:srgbClr val="FFFFFF"/>
                </a:highlight>
              </a:rPr>
            </a:br>
            <a:br>
              <a:rPr lang="en" sz="1200">
                <a:solidFill>
                  <a:schemeClr val="dk2"/>
                </a:solidFill>
                <a:highlight>
                  <a:srgbClr val="FFFFFF"/>
                </a:highlight>
              </a:rPr>
            </a:br>
            <a:r>
              <a:rPr b="1" lang="en" sz="1200">
                <a:solidFill>
                  <a:srgbClr val="008800"/>
                </a:solidFill>
                <a:highlight>
                  <a:srgbClr val="FFFFFF"/>
                </a:highlight>
              </a:rPr>
              <a:t>defimpl</a:t>
            </a:r>
            <a:r>
              <a:rPr lang="en" sz="1200">
                <a:solidFill>
                  <a:schemeClr val="dk2"/>
                </a:solidFill>
                <a:highlight>
                  <a:srgbClr val="FFFFFF"/>
                </a:highlight>
              </a:rPr>
              <a:t> </a:t>
            </a:r>
            <a:r>
              <a:rPr b="1" lang="en" sz="1200">
                <a:solidFill>
                  <a:srgbClr val="003366"/>
                </a:solidFill>
                <a:highlight>
                  <a:srgbClr val="FFFFFF"/>
                </a:highlight>
              </a:rPr>
              <a:t>ExRLP</a:t>
            </a:r>
            <a:r>
              <a:rPr lang="en" sz="1200">
                <a:solidFill>
                  <a:schemeClr val="accent1"/>
                </a:solidFill>
                <a:highlight>
                  <a:srgbClr val="FFFFFF"/>
                </a:highlight>
              </a:rPr>
              <a:t>.</a:t>
            </a:r>
            <a:r>
              <a:rPr b="1" lang="en" sz="1200">
                <a:solidFill>
                  <a:srgbClr val="003366"/>
                </a:solidFill>
                <a:highlight>
                  <a:srgbClr val="FFFFFF"/>
                </a:highlight>
              </a:rPr>
              <a:t>Encode</a:t>
            </a:r>
            <a:r>
              <a:rPr lang="en" sz="1200">
                <a:solidFill>
                  <a:schemeClr val="dk2"/>
                </a:solidFill>
                <a:highlight>
                  <a:srgbClr val="FFFFFF"/>
                </a:highlight>
              </a:rPr>
              <a:t>, </a:t>
            </a:r>
            <a:r>
              <a:rPr lang="en" sz="1200">
                <a:solidFill>
                  <a:srgbClr val="AA6600"/>
                </a:solidFill>
                <a:highlight>
                  <a:srgbClr val="FFFFFF"/>
                </a:highlight>
              </a:rPr>
              <a:t>for:</a:t>
            </a:r>
            <a:r>
              <a:rPr lang="en" sz="1200">
                <a:solidFill>
                  <a:schemeClr val="dk2"/>
                </a:solidFill>
                <a:highlight>
                  <a:srgbClr val="FFFFFF"/>
                </a:highlight>
              </a:rPr>
              <a:t> </a:t>
            </a:r>
            <a:r>
              <a:rPr b="1" lang="en" sz="1200">
                <a:solidFill>
                  <a:srgbClr val="003366"/>
                </a:solidFill>
                <a:highlight>
                  <a:srgbClr val="FFFFFF"/>
                </a:highlight>
              </a:rPr>
              <a:t>BitString</a:t>
            </a:r>
            <a:r>
              <a:rPr lang="en" sz="1200">
                <a:solidFill>
                  <a:schemeClr val="dk2"/>
                </a:solidFill>
                <a:highlight>
                  <a:srgbClr val="FFFFFF"/>
                </a:highlight>
              </a:rPr>
              <a:t> </a:t>
            </a:r>
            <a:r>
              <a:rPr b="1" lang="en" sz="1200">
                <a:solidFill>
                  <a:srgbClr val="008800"/>
                </a:solidFill>
                <a:highlight>
                  <a:srgbClr val="FFFFFF"/>
                </a:highlight>
              </a:rPr>
              <a:t>do</a:t>
            </a:r>
            <a:br>
              <a:rPr lang="en" sz="1200">
                <a:solidFill>
                  <a:schemeClr val="dk2"/>
                </a:solidFill>
                <a:highlight>
                  <a:srgbClr val="FFFFFF"/>
                </a:highlight>
              </a:rPr>
            </a:br>
            <a:r>
              <a:rPr lang="en" sz="1200">
                <a:solidFill>
                  <a:schemeClr val="accent1"/>
                </a:solidFill>
                <a:highlight>
                  <a:srgbClr val="FFFFFF"/>
                </a:highlight>
              </a:rPr>
              <a:t>...</a:t>
            </a:r>
            <a:br>
              <a:rPr lang="en" sz="1200">
                <a:solidFill>
                  <a:schemeClr val="dk2"/>
                </a:solidFill>
                <a:highlight>
                  <a:srgbClr val="FFFFFF"/>
                </a:highlight>
              </a:rPr>
            </a:br>
            <a:r>
              <a:rPr b="1" lang="en" sz="1200">
                <a:solidFill>
                  <a:srgbClr val="008800"/>
                </a:solidFill>
                <a:highlight>
                  <a:srgbClr val="FFFFFF"/>
                </a:highlight>
              </a:rPr>
              <a:t>end</a:t>
            </a:r>
            <a:br>
              <a:rPr lang="en" sz="1200">
                <a:solidFill>
                  <a:schemeClr val="dk2"/>
                </a:solidFill>
                <a:highlight>
                  <a:srgbClr val="FFFFFF"/>
                </a:highlight>
              </a:rPr>
            </a:br>
            <a:br>
              <a:rPr lang="en" sz="1200">
                <a:solidFill>
                  <a:schemeClr val="dk2"/>
                </a:solidFill>
                <a:highlight>
                  <a:srgbClr val="FFFFFF"/>
                </a:highlight>
              </a:rPr>
            </a:br>
            <a:r>
              <a:rPr b="1" lang="en" sz="1200">
                <a:solidFill>
                  <a:srgbClr val="008800"/>
                </a:solidFill>
                <a:highlight>
                  <a:srgbClr val="FFFFFF"/>
                </a:highlight>
              </a:rPr>
              <a:t>defimpl</a:t>
            </a:r>
            <a:r>
              <a:rPr lang="en" sz="1200">
                <a:solidFill>
                  <a:schemeClr val="dk2"/>
                </a:solidFill>
                <a:highlight>
                  <a:srgbClr val="FFFFFF"/>
                </a:highlight>
              </a:rPr>
              <a:t> </a:t>
            </a:r>
            <a:r>
              <a:rPr b="1" lang="en" sz="1200">
                <a:solidFill>
                  <a:srgbClr val="003366"/>
                </a:solidFill>
                <a:highlight>
                  <a:srgbClr val="FFFFFF"/>
                </a:highlight>
              </a:rPr>
              <a:t>ExRLP</a:t>
            </a:r>
            <a:r>
              <a:rPr lang="en" sz="1200">
                <a:solidFill>
                  <a:schemeClr val="accent1"/>
                </a:solidFill>
                <a:highlight>
                  <a:srgbClr val="FFFFFF"/>
                </a:highlight>
              </a:rPr>
              <a:t>.</a:t>
            </a:r>
            <a:r>
              <a:rPr b="1" lang="en" sz="1200">
                <a:solidFill>
                  <a:srgbClr val="003366"/>
                </a:solidFill>
                <a:highlight>
                  <a:srgbClr val="FFFFFF"/>
                </a:highlight>
              </a:rPr>
              <a:t>Encode</a:t>
            </a:r>
            <a:r>
              <a:rPr lang="en" sz="1200">
                <a:solidFill>
                  <a:schemeClr val="dk2"/>
                </a:solidFill>
                <a:highlight>
                  <a:srgbClr val="FFFFFF"/>
                </a:highlight>
              </a:rPr>
              <a:t>, </a:t>
            </a:r>
            <a:r>
              <a:rPr lang="en" sz="1200">
                <a:solidFill>
                  <a:srgbClr val="AA6600"/>
                </a:solidFill>
                <a:highlight>
                  <a:srgbClr val="FFFFFF"/>
                </a:highlight>
              </a:rPr>
              <a:t>for:</a:t>
            </a:r>
            <a:r>
              <a:rPr lang="en" sz="1200">
                <a:solidFill>
                  <a:schemeClr val="dk2"/>
                </a:solidFill>
                <a:highlight>
                  <a:srgbClr val="FFFFFF"/>
                </a:highlight>
              </a:rPr>
              <a:t> </a:t>
            </a:r>
            <a:r>
              <a:rPr b="1" lang="en" sz="1200">
                <a:solidFill>
                  <a:srgbClr val="003366"/>
                </a:solidFill>
                <a:highlight>
                  <a:srgbClr val="FFFFFF"/>
                </a:highlight>
              </a:rPr>
              <a:t>Integer</a:t>
            </a:r>
            <a:r>
              <a:rPr lang="en" sz="1200">
                <a:solidFill>
                  <a:schemeClr val="dk2"/>
                </a:solidFill>
                <a:highlight>
                  <a:srgbClr val="FFFFFF"/>
                </a:highlight>
              </a:rPr>
              <a:t> </a:t>
            </a:r>
            <a:r>
              <a:rPr b="1" lang="en" sz="1200">
                <a:solidFill>
                  <a:srgbClr val="008800"/>
                </a:solidFill>
                <a:highlight>
                  <a:srgbClr val="FFFFFF"/>
                </a:highlight>
              </a:rPr>
              <a:t>do</a:t>
            </a:r>
            <a:br>
              <a:rPr lang="en" sz="1200">
                <a:solidFill>
                  <a:schemeClr val="dk2"/>
                </a:solidFill>
                <a:highlight>
                  <a:srgbClr val="FFFFFF"/>
                </a:highlight>
              </a:rPr>
            </a:br>
            <a:r>
              <a:rPr lang="en" sz="1200">
                <a:solidFill>
                  <a:schemeClr val="accent1"/>
                </a:solidFill>
                <a:highlight>
                  <a:srgbClr val="FFFFFF"/>
                </a:highlight>
              </a:rPr>
              <a:t>...</a:t>
            </a:r>
            <a:br>
              <a:rPr lang="en" sz="1200">
                <a:solidFill>
                  <a:schemeClr val="dk2"/>
                </a:solidFill>
                <a:highlight>
                  <a:srgbClr val="FFFFFF"/>
                </a:highlight>
              </a:rPr>
            </a:br>
            <a:r>
              <a:rPr b="1" lang="en" sz="1200">
                <a:solidFill>
                  <a:srgbClr val="008800"/>
                </a:solidFill>
                <a:highlight>
                  <a:srgbClr val="FFFFFF"/>
                </a:highlight>
              </a:rPr>
              <a:t>end</a:t>
            </a:r>
            <a:br>
              <a:rPr lang="en" sz="1200">
                <a:solidFill>
                  <a:schemeClr val="dk2"/>
                </a:solidFill>
                <a:highlight>
                  <a:srgbClr val="FFFFFF"/>
                </a:highlight>
              </a:rPr>
            </a:br>
            <a:br>
              <a:rPr lang="en" sz="1200">
                <a:solidFill>
                  <a:schemeClr val="dk2"/>
                </a:solidFill>
                <a:highlight>
                  <a:srgbClr val="FFFFFF"/>
                </a:highlight>
              </a:rPr>
            </a:br>
            <a:r>
              <a:rPr b="1" lang="en" sz="1200">
                <a:solidFill>
                  <a:srgbClr val="008800"/>
                </a:solidFill>
                <a:highlight>
                  <a:srgbClr val="FFFFFF"/>
                </a:highlight>
              </a:rPr>
              <a:t>defimpl</a:t>
            </a:r>
            <a:r>
              <a:rPr lang="en" sz="1200">
                <a:solidFill>
                  <a:schemeClr val="dk2"/>
                </a:solidFill>
                <a:highlight>
                  <a:srgbClr val="FFFFFF"/>
                </a:highlight>
              </a:rPr>
              <a:t> </a:t>
            </a:r>
            <a:r>
              <a:rPr b="1" lang="en" sz="1200">
                <a:solidFill>
                  <a:srgbClr val="003366"/>
                </a:solidFill>
                <a:highlight>
                  <a:srgbClr val="FFFFFF"/>
                </a:highlight>
              </a:rPr>
              <a:t>ExRLP</a:t>
            </a:r>
            <a:r>
              <a:rPr lang="en" sz="1200">
                <a:solidFill>
                  <a:schemeClr val="accent1"/>
                </a:solidFill>
                <a:highlight>
                  <a:srgbClr val="FFFFFF"/>
                </a:highlight>
              </a:rPr>
              <a:t>.</a:t>
            </a:r>
            <a:r>
              <a:rPr b="1" lang="en" sz="1200">
                <a:solidFill>
                  <a:srgbClr val="003366"/>
                </a:solidFill>
                <a:highlight>
                  <a:srgbClr val="FFFFFF"/>
                </a:highlight>
              </a:rPr>
              <a:t>Encode</a:t>
            </a:r>
            <a:r>
              <a:rPr lang="en" sz="1200">
                <a:solidFill>
                  <a:schemeClr val="dk2"/>
                </a:solidFill>
                <a:highlight>
                  <a:srgbClr val="FFFFFF"/>
                </a:highlight>
              </a:rPr>
              <a:t>, </a:t>
            </a:r>
            <a:r>
              <a:rPr lang="en" sz="1200">
                <a:solidFill>
                  <a:srgbClr val="AA6600"/>
                </a:solidFill>
                <a:highlight>
                  <a:srgbClr val="FFFFFF"/>
                </a:highlight>
              </a:rPr>
              <a:t>for:</a:t>
            </a:r>
            <a:r>
              <a:rPr lang="en" sz="1200">
                <a:solidFill>
                  <a:schemeClr val="dk2"/>
                </a:solidFill>
                <a:highlight>
                  <a:srgbClr val="FFFFFF"/>
                </a:highlight>
              </a:rPr>
              <a:t> </a:t>
            </a:r>
            <a:r>
              <a:rPr b="1" lang="en" sz="1200">
                <a:solidFill>
                  <a:srgbClr val="003366"/>
                </a:solidFill>
                <a:highlight>
                  <a:srgbClr val="FFFFFF"/>
                </a:highlight>
              </a:rPr>
              <a:t>List</a:t>
            </a:r>
            <a:r>
              <a:rPr lang="en" sz="1200">
                <a:solidFill>
                  <a:schemeClr val="dk2"/>
                </a:solidFill>
                <a:highlight>
                  <a:srgbClr val="FFFFFF"/>
                </a:highlight>
              </a:rPr>
              <a:t> </a:t>
            </a:r>
            <a:r>
              <a:rPr b="1" lang="en" sz="1200">
                <a:solidFill>
                  <a:srgbClr val="008800"/>
                </a:solidFill>
                <a:highlight>
                  <a:srgbClr val="FFFFFF"/>
                </a:highlight>
              </a:rPr>
              <a:t>do</a:t>
            </a:r>
            <a:br>
              <a:rPr lang="en" sz="1200">
                <a:solidFill>
                  <a:schemeClr val="dk2"/>
                </a:solidFill>
                <a:highlight>
                  <a:srgbClr val="FFFFFF"/>
                </a:highlight>
              </a:rPr>
            </a:br>
            <a:r>
              <a:rPr lang="en" sz="1200">
                <a:solidFill>
                  <a:schemeClr val="accent1"/>
                </a:solidFill>
                <a:highlight>
                  <a:srgbClr val="FFFFFF"/>
                </a:highlight>
              </a:rPr>
              <a:t>...</a:t>
            </a:r>
            <a:br>
              <a:rPr lang="en" sz="1200">
                <a:solidFill>
                  <a:schemeClr val="dk2"/>
                </a:solidFill>
                <a:highlight>
                  <a:srgbClr val="FFFFFF"/>
                </a:highlight>
              </a:rPr>
            </a:br>
            <a:r>
              <a:rPr b="1" lang="en" sz="1200">
                <a:solidFill>
                  <a:srgbClr val="008800"/>
                </a:solidFill>
                <a:highlight>
                  <a:srgbClr val="FFFFFF"/>
                </a:highlight>
              </a:rPr>
              <a:t>end</a:t>
            </a:r>
            <a:br>
              <a:rPr lang="en" sz="1200">
                <a:solidFill>
                  <a:schemeClr val="dk2"/>
                </a:solidFill>
                <a:highlight>
                  <a:srgbClr val="FFFFFF"/>
                </a:highlight>
              </a:rPr>
            </a:br>
            <a:endParaRPr sz="1200">
              <a:solidFill>
                <a:schemeClr val="dk2"/>
              </a:solidFill>
              <a:highlight>
                <a:srgbClr val="FFFFFF"/>
              </a:highlight>
            </a:endParaRPr>
          </a:p>
        </p:txBody>
      </p:sp>
      <p:sp>
        <p:nvSpPr>
          <p:cNvPr id="262" name="Google Shape;262;p38"/>
          <p:cNvSpPr txBox="1"/>
          <p:nvPr/>
        </p:nvSpPr>
        <p:spPr>
          <a:xfrm>
            <a:off x="3737225" y="1117325"/>
            <a:ext cx="4738800" cy="38529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2"/>
              </a:buClr>
              <a:buSzPts val="1100"/>
              <a:buFont typeface="Arial"/>
              <a:buNone/>
            </a:pPr>
            <a:r>
              <a:rPr lang="en" sz="1100">
                <a:solidFill>
                  <a:schemeClr val="dk2"/>
                </a:solidFill>
              </a:rPr>
              <a:t>iex</a:t>
            </a:r>
            <a:r>
              <a:rPr lang="en" sz="1100">
                <a:solidFill>
                  <a:schemeClr val="accent1"/>
                </a:solidFill>
              </a:rPr>
              <a:t>&gt;</a:t>
            </a:r>
            <a:r>
              <a:rPr lang="en" sz="1100">
                <a:solidFill>
                  <a:schemeClr val="dk2"/>
                </a:solidFill>
              </a:rPr>
              <a:t> [[[]], []] </a:t>
            </a:r>
            <a:r>
              <a:rPr lang="en" sz="1100">
                <a:solidFill>
                  <a:schemeClr val="accent1"/>
                </a:solidFill>
              </a:rPr>
              <a:t>|&gt;</a:t>
            </a:r>
            <a:r>
              <a:rPr lang="en" sz="1100">
                <a:solidFill>
                  <a:schemeClr val="dk2"/>
                </a:solidFill>
              </a:rPr>
              <a:t> ExRLP</a:t>
            </a:r>
            <a:r>
              <a:rPr lang="en" sz="1100">
                <a:solidFill>
                  <a:schemeClr val="accent1"/>
                </a:solidFill>
              </a:rPr>
              <a:t>.</a:t>
            </a:r>
            <a:r>
              <a:rPr lang="en" sz="1100">
                <a:solidFill>
                  <a:schemeClr val="dk2"/>
                </a:solidFill>
              </a:rPr>
              <a:t>Encode</a:t>
            </a:r>
            <a:r>
              <a:rPr lang="en" sz="1100">
                <a:solidFill>
                  <a:schemeClr val="accent1"/>
                </a:solidFill>
              </a:rPr>
              <a:t>.</a:t>
            </a:r>
            <a:r>
              <a:rPr lang="en" sz="1100">
                <a:solidFill>
                  <a:schemeClr val="dk2"/>
                </a:solidFill>
              </a:rPr>
              <a:t>encode</a:t>
            </a:r>
            <a:br>
              <a:rPr lang="en" sz="1100">
                <a:solidFill>
                  <a:schemeClr val="dk2"/>
                </a:solidFill>
              </a:rPr>
            </a:br>
            <a:r>
              <a:rPr lang="en" sz="1100">
                <a:solidFill>
                  <a:schemeClr val="accent1"/>
                </a:solidFill>
              </a:rPr>
              <a:t>&lt;&lt;</a:t>
            </a:r>
            <a:r>
              <a:rPr b="1" lang="en" sz="1100">
                <a:solidFill>
                  <a:srgbClr val="0000DD"/>
                </a:solidFill>
              </a:rPr>
              <a:t>195</a:t>
            </a:r>
            <a:r>
              <a:rPr lang="en" sz="1100">
                <a:solidFill>
                  <a:schemeClr val="dk2"/>
                </a:solidFill>
              </a:rPr>
              <a:t>, </a:t>
            </a:r>
            <a:r>
              <a:rPr b="1" lang="en" sz="1100">
                <a:solidFill>
                  <a:srgbClr val="0000DD"/>
                </a:solidFill>
              </a:rPr>
              <a:t>193</a:t>
            </a:r>
            <a:r>
              <a:rPr lang="en" sz="1100">
                <a:solidFill>
                  <a:schemeClr val="dk2"/>
                </a:solidFill>
              </a:rPr>
              <a:t>, </a:t>
            </a:r>
            <a:r>
              <a:rPr b="1" lang="en" sz="1100">
                <a:solidFill>
                  <a:srgbClr val="0000DD"/>
                </a:solidFill>
              </a:rPr>
              <a:t>192</a:t>
            </a:r>
            <a:r>
              <a:rPr lang="en" sz="1100">
                <a:solidFill>
                  <a:schemeClr val="dk2"/>
                </a:solidFill>
              </a:rPr>
              <a:t>, </a:t>
            </a:r>
            <a:r>
              <a:rPr b="1" lang="en" sz="1100">
                <a:solidFill>
                  <a:srgbClr val="0000DD"/>
                </a:solidFill>
              </a:rPr>
              <a:t>192</a:t>
            </a:r>
            <a:r>
              <a:rPr lang="en" sz="1100">
                <a:solidFill>
                  <a:schemeClr val="accent1"/>
                </a:solidFill>
              </a:rPr>
              <a:t>&gt;&gt;</a:t>
            </a:r>
            <a:br>
              <a:rPr lang="en" sz="1100">
                <a:solidFill>
                  <a:schemeClr val="dk2"/>
                </a:solidFill>
              </a:rPr>
            </a:br>
            <a:br>
              <a:rPr lang="en" sz="1100">
                <a:solidFill>
                  <a:schemeClr val="dk2"/>
                </a:solidFill>
              </a:rPr>
            </a:br>
            <a:r>
              <a:rPr lang="en" sz="1100">
                <a:solidFill>
                  <a:schemeClr val="dk2"/>
                </a:solidFill>
              </a:rPr>
              <a:t>iex</a:t>
            </a:r>
            <a:r>
              <a:rPr lang="en" sz="1100">
                <a:solidFill>
                  <a:schemeClr val="accent1"/>
                </a:solidFill>
              </a:rPr>
              <a:t>&gt;</a:t>
            </a:r>
            <a:r>
              <a:rPr lang="en" sz="1100">
                <a:solidFill>
                  <a:schemeClr val="dk2"/>
                </a:solidFill>
              </a:rPr>
              <a:t> [</a:t>
            </a:r>
            <a:r>
              <a:rPr b="1" lang="en" sz="1100">
                <a:solidFill>
                  <a:srgbClr val="0000DD"/>
                </a:solidFill>
              </a:rPr>
              <a:t>42</a:t>
            </a:r>
            <a:r>
              <a:rPr lang="en" sz="1100">
                <a:solidFill>
                  <a:schemeClr val="dk2"/>
                </a:solidFill>
              </a:rPr>
              <a:t>, </a:t>
            </a:r>
            <a:r>
              <a:rPr lang="en" sz="1100">
                <a:solidFill>
                  <a:schemeClr val="dk2"/>
                </a:solidFill>
                <a:highlight>
                  <a:srgbClr val="FFF0F0"/>
                </a:highlight>
              </a:rPr>
              <a:t>"eth"</a:t>
            </a:r>
            <a:r>
              <a:rPr lang="en" sz="1100">
                <a:solidFill>
                  <a:schemeClr val="dk2"/>
                </a:solidFill>
              </a:rPr>
              <a:t>] </a:t>
            </a:r>
            <a:r>
              <a:rPr lang="en" sz="1100">
                <a:solidFill>
                  <a:schemeClr val="accent1"/>
                </a:solidFill>
              </a:rPr>
              <a:t>|&gt;</a:t>
            </a:r>
            <a:r>
              <a:rPr lang="en" sz="1100">
                <a:solidFill>
                  <a:schemeClr val="dk2"/>
                </a:solidFill>
              </a:rPr>
              <a:t> ExRLP</a:t>
            </a:r>
            <a:r>
              <a:rPr lang="en" sz="1100">
                <a:solidFill>
                  <a:schemeClr val="accent1"/>
                </a:solidFill>
              </a:rPr>
              <a:t>.</a:t>
            </a:r>
            <a:r>
              <a:rPr lang="en" sz="1100">
                <a:solidFill>
                  <a:schemeClr val="dk2"/>
                </a:solidFill>
              </a:rPr>
              <a:t>Encode</a:t>
            </a:r>
            <a:r>
              <a:rPr lang="en" sz="1100">
                <a:solidFill>
                  <a:schemeClr val="accent1"/>
                </a:solidFill>
              </a:rPr>
              <a:t>.</a:t>
            </a:r>
            <a:r>
              <a:rPr lang="en" sz="1100">
                <a:solidFill>
                  <a:schemeClr val="dk2"/>
                </a:solidFill>
              </a:rPr>
              <a:t>encode</a:t>
            </a:r>
            <a:br>
              <a:rPr lang="en" sz="1100">
                <a:solidFill>
                  <a:schemeClr val="dk2"/>
                </a:solidFill>
              </a:rPr>
            </a:br>
            <a:r>
              <a:rPr lang="en" sz="1100">
                <a:solidFill>
                  <a:schemeClr val="accent1"/>
                </a:solidFill>
              </a:rPr>
              <a:t>&lt;&lt;</a:t>
            </a:r>
            <a:r>
              <a:rPr b="1" lang="en" sz="1100">
                <a:solidFill>
                  <a:srgbClr val="0000DD"/>
                </a:solidFill>
              </a:rPr>
              <a:t>197</a:t>
            </a:r>
            <a:r>
              <a:rPr lang="en" sz="1100">
                <a:solidFill>
                  <a:schemeClr val="dk2"/>
                </a:solidFill>
              </a:rPr>
              <a:t>, </a:t>
            </a:r>
            <a:r>
              <a:rPr b="1" lang="en" sz="1100">
                <a:solidFill>
                  <a:srgbClr val="0000DD"/>
                </a:solidFill>
              </a:rPr>
              <a:t>42</a:t>
            </a:r>
            <a:r>
              <a:rPr lang="en" sz="1100">
                <a:solidFill>
                  <a:schemeClr val="dk2"/>
                </a:solidFill>
              </a:rPr>
              <a:t>, </a:t>
            </a:r>
            <a:r>
              <a:rPr b="1" lang="en" sz="1100">
                <a:solidFill>
                  <a:srgbClr val="0000DD"/>
                </a:solidFill>
              </a:rPr>
              <a:t>131</a:t>
            </a:r>
            <a:r>
              <a:rPr lang="en" sz="1100">
                <a:solidFill>
                  <a:schemeClr val="dk2"/>
                </a:solidFill>
              </a:rPr>
              <a:t>, </a:t>
            </a:r>
            <a:r>
              <a:rPr b="1" lang="en" sz="1100">
                <a:solidFill>
                  <a:srgbClr val="0000DD"/>
                </a:solidFill>
              </a:rPr>
              <a:t>101</a:t>
            </a:r>
            <a:r>
              <a:rPr lang="en" sz="1100">
                <a:solidFill>
                  <a:schemeClr val="dk2"/>
                </a:solidFill>
              </a:rPr>
              <a:t>, </a:t>
            </a:r>
            <a:r>
              <a:rPr b="1" lang="en" sz="1100">
                <a:solidFill>
                  <a:srgbClr val="0000DD"/>
                </a:solidFill>
              </a:rPr>
              <a:t>116</a:t>
            </a:r>
            <a:r>
              <a:rPr lang="en" sz="1100">
                <a:solidFill>
                  <a:schemeClr val="dk2"/>
                </a:solidFill>
              </a:rPr>
              <a:t>, </a:t>
            </a:r>
            <a:r>
              <a:rPr b="1" lang="en" sz="1100">
                <a:solidFill>
                  <a:srgbClr val="0000DD"/>
                </a:solidFill>
              </a:rPr>
              <a:t>104</a:t>
            </a:r>
            <a:r>
              <a:rPr lang="en" sz="1100">
                <a:solidFill>
                  <a:schemeClr val="accent1"/>
                </a:solidFill>
              </a:rPr>
              <a:t>&gt;&gt;</a:t>
            </a:r>
            <a:br>
              <a:rPr lang="en" sz="1100">
                <a:solidFill>
                  <a:schemeClr val="dk2"/>
                </a:solidFill>
              </a:rPr>
            </a:br>
            <a:br>
              <a:rPr lang="en" sz="1100">
                <a:solidFill>
                  <a:schemeClr val="dk2"/>
                </a:solidFill>
              </a:rPr>
            </a:br>
            <a:r>
              <a:rPr lang="en" sz="1100">
                <a:solidFill>
                  <a:schemeClr val="dk2"/>
                </a:solidFill>
              </a:rPr>
              <a:t>iex</a:t>
            </a:r>
            <a:r>
              <a:rPr lang="en" sz="1100">
                <a:solidFill>
                  <a:schemeClr val="accent1"/>
                </a:solidFill>
              </a:rPr>
              <a:t>&gt;</a:t>
            </a:r>
            <a:r>
              <a:rPr lang="en" sz="1100">
                <a:solidFill>
                  <a:schemeClr val="dk2"/>
                </a:solidFill>
              </a:rPr>
              <a:t> [</a:t>
            </a:r>
            <a:r>
              <a:rPr b="1" lang="en" sz="1100">
                <a:solidFill>
                  <a:srgbClr val="0000DD"/>
                </a:solidFill>
              </a:rPr>
              <a:t>42</a:t>
            </a:r>
            <a:r>
              <a:rPr lang="en" sz="1100">
                <a:solidFill>
                  <a:schemeClr val="dk2"/>
                </a:solidFill>
              </a:rPr>
              <a:t>, [</a:t>
            </a:r>
            <a:r>
              <a:rPr lang="en" sz="1100">
                <a:solidFill>
                  <a:schemeClr val="dk2"/>
                </a:solidFill>
                <a:highlight>
                  <a:srgbClr val="FFF0F0"/>
                </a:highlight>
              </a:rPr>
              <a:t>"sun"</a:t>
            </a:r>
            <a:r>
              <a:rPr lang="en" sz="1100">
                <a:solidFill>
                  <a:schemeClr val="dk2"/>
                </a:solidFill>
              </a:rPr>
              <a:t>, </a:t>
            </a:r>
            <a:r>
              <a:rPr lang="en" sz="1100">
                <a:solidFill>
                  <a:schemeClr val="dk2"/>
                </a:solidFill>
                <a:highlight>
                  <a:srgbClr val="FFF0F0"/>
                </a:highlight>
              </a:rPr>
              <a:t>"moon"</a:t>
            </a:r>
            <a:r>
              <a:rPr lang="en" sz="1100">
                <a:solidFill>
                  <a:schemeClr val="dk2"/>
                </a:solidFill>
              </a:rPr>
              <a:t>, </a:t>
            </a:r>
            <a:r>
              <a:rPr b="1" lang="en" sz="1100">
                <a:solidFill>
                  <a:srgbClr val="0000DD"/>
                </a:solidFill>
              </a:rPr>
              <a:t>5</a:t>
            </a:r>
            <a:r>
              <a:rPr lang="en" sz="1100">
                <a:solidFill>
                  <a:schemeClr val="dk2"/>
                </a:solidFill>
              </a:rPr>
              <a:t>]] </a:t>
            </a:r>
            <a:r>
              <a:rPr lang="en" sz="1100">
                <a:solidFill>
                  <a:schemeClr val="accent1"/>
                </a:solidFill>
              </a:rPr>
              <a:t>|&gt;</a:t>
            </a:r>
            <a:r>
              <a:rPr lang="en" sz="1100">
                <a:solidFill>
                  <a:schemeClr val="dk2"/>
                </a:solidFill>
              </a:rPr>
              <a:t> ExRLP</a:t>
            </a:r>
            <a:r>
              <a:rPr lang="en" sz="1100">
                <a:solidFill>
                  <a:schemeClr val="accent1"/>
                </a:solidFill>
              </a:rPr>
              <a:t>.</a:t>
            </a:r>
            <a:r>
              <a:rPr lang="en" sz="1100">
                <a:solidFill>
                  <a:schemeClr val="dk2"/>
                </a:solidFill>
              </a:rPr>
              <a:t>Encode</a:t>
            </a:r>
            <a:r>
              <a:rPr lang="en" sz="1100">
                <a:solidFill>
                  <a:schemeClr val="accent1"/>
                </a:solidFill>
              </a:rPr>
              <a:t>.</a:t>
            </a:r>
            <a:r>
              <a:rPr lang="en" sz="1100">
                <a:solidFill>
                  <a:schemeClr val="dk2"/>
                </a:solidFill>
              </a:rPr>
              <a:t>encode</a:t>
            </a:r>
            <a:br>
              <a:rPr lang="en" sz="1100">
                <a:solidFill>
                  <a:schemeClr val="dk2"/>
                </a:solidFill>
              </a:rPr>
            </a:br>
            <a:r>
              <a:rPr lang="en" sz="1100">
                <a:solidFill>
                  <a:schemeClr val="accent1"/>
                </a:solidFill>
              </a:rPr>
              <a:t>&lt;&lt;</a:t>
            </a:r>
            <a:r>
              <a:rPr b="1" lang="en" sz="1100">
                <a:solidFill>
                  <a:srgbClr val="0000DD"/>
                </a:solidFill>
              </a:rPr>
              <a:t>204</a:t>
            </a:r>
            <a:r>
              <a:rPr lang="en" sz="1100">
                <a:solidFill>
                  <a:schemeClr val="dk2"/>
                </a:solidFill>
              </a:rPr>
              <a:t>, </a:t>
            </a:r>
            <a:r>
              <a:rPr b="1" lang="en" sz="1100">
                <a:solidFill>
                  <a:srgbClr val="0000DD"/>
                </a:solidFill>
              </a:rPr>
              <a:t>42</a:t>
            </a:r>
            <a:r>
              <a:rPr lang="en" sz="1100">
                <a:solidFill>
                  <a:schemeClr val="dk2"/>
                </a:solidFill>
              </a:rPr>
              <a:t>, </a:t>
            </a:r>
            <a:r>
              <a:rPr b="1" lang="en" sz="1100">
                <a:solidFill>
                  <a:srgbClr val="0000DD"/>
                </a:solidFill>
              </a:rPr>
              <a:t>202</a:t>
            </a:r>
            <a:r>
              <a:rPr lang="en" sz="1100">
                <a:solidFill>
                  <a:schemeClr val="dk2"/>
                </a:solidFill>
              </a:rPr>
              <a:t>, </a:t>
            </a:r>
            <a:r>
              <a:rPr b="1" lang="en" sz="1100">
                <a:solidFill>
                  <a:srgbClr val="0000DD"/>
                </a:solidFill>
              </a:rPr>
              <a:t>131</a:t>
            </a:r>
            <a:r>
              <a:rPr lang="en" sz="1100">
                <a:solidFill>
                  <a:schemeClr val="dk2"/>
                </a:solidFill>
              </a:rPr>
              <a:t>, </a:t>
            </a:r>
            <a:r>
              <a:rPr b="1" lang="en" sz="1100">
                <a:solidFill>
                  <a:srgbClr val="0000DD"/>
                </a:solidFill>
              </a:rPr>
              <a:t>115</a:t>
            </a:r>
            <a:r>
              <a:rPr lang="en" sz="1100">
                <a:solidFill>
                  <a:schemeClr val="dk2"/>
                </a:solidFill>
              </a:rPr>
              <a:t>, </a:t>
            </a:r>
            <a:r>
              <a:rPr b="1" lang="en" sz="1100">
                <a:solidFill>
                  <a:srgbClr val="0000DD"/>
                </a:solidFill>
              </a:rPr>
              <a:t>117</a:t>
            </a:r>
            <a:r>
              <a:rPr lang="en" sz="1100">
                <a:solidFill>
                  <a:schemeClr val="dk2"/>
                </a:solidFill>
              </a:rPr>
              <a:t>, </a:t>
            </a:r>
            <a:r>
              <a:rPr b="1" lang="en" sz="1100">
                <a:solidFill>
                  <a:srgbClr val="0000DD"/>
                </a:solidFill>
              </a:rPr>
              <a:t>110</a:t>
            </a:r>
            <a:r>
              <a:rPr lang="en" sz="1100">
                <a:solidFill>
                  <a:schemeClr val="dk2"/>
                </a:solidFill>
              </a:rPr>
              <a:t>, </a:t>
            </a:r>
            <a:r>
              <a:rPr b="1" lang="en" sz="1100">
                <a:solidFill>
                  <a:srgbClr val="0000DD"/>
                </a:solidFill>
              </a:rPr>
              <a:t>132</a:t>
            </a:r>
            <a:r>
              <a:rPr lang="en" sz="1100">
                <a:solidFill>
                  <a:schemeClr val="dk2"/>
                </a:solidFill>
              </a:rPr>
              <a:t>, </a:t>
            </a:r>
            <a:r>
              <a:rPr b="1" lang="en" sz="1100">
                <a:solidFill>
                  <a:srgbClr val="0000DD"/>
                </a:solidFill>
              </a:rPr>
              <a:t>109</a:t>
            </a:r>
            <a:r>
              <a:rPr lang="en" sz="1100">
                <a:solidFill>
                  <a:schemeClr val="dk2"/>
                </a:solidFill>
              </a:rPr>
              <a:t>, </a:t>
            </a:r>
            <a:r>
              <a:rPr b="1" lang="en" sz="1100">
                <a:solidFill>
                  <a:srgbClr val="0000DD"/>
                </a:solidFill>
              </a:rPr>
              <a:t>111</a:t>
            </a:r>
            <a:r>
              <a:rPr lang="en" sz="1100">
                <a:solidFill>
                  <a:schemeClr val="dk2"/>
                </a:solidFill>
              </a:rPr>
              <a:t>, </a:t>
            </a:r>
            <a:r>
              <a:rPr b="1" lang="en" sz="1100">
                <a:solidFill>
                  <a:srgbClr val="0000DD"/>
                </a:solidFill>
              </a:rPr>
              <a:t>111</a:t>
            </a:r>
            <a:r>
              <a:rPr lang="en" sz="1100">
                <a:solidFill>
                  <a:schemeClr val="dk2"/>
                </a:solidFill>
              </a:rPr>
              <a:t>, </a:t>
            </a:r>
            <a:r>
              <a:rPr b="1" lang="en" sz="1100">
                <a:solidFill>
                  <a:srgbClr val="0000DD"/>
                </a:solidFill>
              </a:rPr>
              <a:t>110</a:t>
            </a:r>
            <a:r>
              <a:rPr lang="en" sz="1100">
                <a:solidFill>
                  <a:schemeClr val="dk2"/>
                </a:solidFill>
              </a:rPr>
              <a:t>, </a:t>
            </a:r>
            <a:r>
              <a:rPr b="1" lang="en" sz="1100">
                <a:solidFill>
                  <a:srgbClr val="0000DD"/>
                </a:solidFill>
              </a:rPr>
              <a:t>5</a:t>
            </a:r>
            <a:r>
              <a:rPr lang="en" sz="1100">
                <a:solidFill>
                  <a:schemeClr val="accent1"/>
                </a:solidFill>
              </a:rPr>
              <a:t>&gt;&gt;</a:t>
            </a:r>
            <a:endParaRPr sz="1100">
              <a:solidFill>
                <a:schemeClr val="accent1"/>
              </a:solidFill>
            </a:endParaRPr>
          </a:p>
          <a:p>
            <a:pPr indent="0" lvl="0" marL="0" rtl="0" algn="l">
              <a:spcBef>
                <a:spcPts val="0"/>
              </a:spcBef>
              <a:spcAft>
                <a:spcPts val="0"/>
              </a:spcAft>
              <a:buNone/>
            </a:pPr>
            <a:r>
              <a:t/>
            </a:r>
            <a:endParaRPr/>
          </a:p>
        </p:txBody>
      </p:sp>
      <p:sp>
        <p:nvSpPr>
          <p:cNvPr id="263" name="Google Shape;263;p3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9"/>
          <p:cNvSpPr txBox="1"/>
          <p:nvPr>
            <p:ph idx="1" type="body"/>
          </p:nvPr>
        </p:nvSpPr>
        <p:spPr>
          <a:xfrm>
            <a:off x="311700" y="160800"/>
            <a:ext cx="8520600" cy="4408200"/>
          </a:xfrm>
          <a:prstGeom prst="rect">
            <a:avLst/>
          </a:prstGeom>
        </p:spPr>
        <p:txBody>
          <a:bodyPr anchorCtr="0" anchor="t" bIns="91425" lIns="91425" spcFirstLastPara="1" rIns="91425" wrap="square" tIns="91425">
            <a:noAutofit/>
          </a:bodyPr>
          <a:lstStyle/>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@spec encode_item(binary())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binary()</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defp</a:t>
            </a:r>
            <a:r>
              <a:rPr lang="en" sz="1200">
                <a:solidFill>
                  <a:srgbClr val="24292E"/>
                </a:solidFill>
                <a:highlight>
                  <a:srgbClr val="FFFFFF"/>
                </a:highlight>
                <a:latin typeface="Courier New"/>
                <a:ea typeface="Courier New"/>
                <a:cs typeface="Courier New"/>
                <a:sym typeface="Courier New"/>
              </a:rPr>
              <a:t> </a:t>
            </a:r>
            <a:r>
              <a:rPr lang="en" sz="1200">
                <a:solidFill>
                  <a:srgbClr val="6F42C1"/>
                </a:solidFill>
                <a:highlight>
                  <a:srgbClr val="FFFFFF"/>
                </a:highlight>
                <a:latin typeface="Courier New"/>
                <a:ea typeface="Courier New"/>
                <a:cs typeface="Courier New"/>
                <a:sym typeface="Courier New"/>
              </a:rPr>
              <a:t>encode_item</a:t>
            </a:r>
            <a:r>
              <a:rPr lang="en" sz="1200">
                <a:solidFill>
                  <a:srgbClr val="24292E"/>
                </a:solidFill>
                <a:highlight>
                  <a:srgbClr val="FFFFFF"/>
                </a:highlight>
                <a:latin typeface="Courier New"/>
                <a:ea typeface="Courier New"/>
                <a:cs typeface="Courier New"/>
                <a:sym typeface="Courier New"/>
              </a:rPr>
              <a:t>(</a:t>
            </a:r>
            <a:r>
              <a:rPr lang="en" sz="1200">
                <a:solidFill>
                  <a:srgbClr val="D73A49"/>
                </a:solidFill>
                <a:highlight>
                  <a:srgbClr val="FFFFFF"/>
                </a:highlight>
                <a:latin typeface="Courier New"/>
                <a:ea typeface="Courier New"/>
                <a:cs typeface="Courier New"/>
                <a:sym typeface="Courier New"/>
              </a:rPr>
              <a:t>&lt;&lt;</a:t>
            </a:r>
            <a:r>
              <a:rPr lang="en" sz="1200">
                <a:solidFill>
                  <a:srgbClr val="24292E"/>
                </a:solidFill>
                <a:highlight>
                  <a:srgbClr val="FFFFFF"/>
                </a:highlight>
                <a:latin typeface="Courier New"/>
                <a:ea typeface="Courier New"/>
                <a:cs typeface="Courier New"/>
                <a:sym typeface="Courier New"/>
              </a:rPr>
              <a:t>byte</a:t>
            </a:r>
            <a:r>
              <a:rPr lang="en" sz="1200">
                <a:solidFill>
                  <a:srgbClr val="D73A49"/>
                </a:solidFill>
                <a:highlight>
                  <a:srgbClr val="FFFFFF"/>
                </a:highlight>
                <a:latin typeface="Courier New"/>
                <a:ea typeface="Courier New"/>
                <a:cs typeface="Courier New"/>
                <a:sym typeface="Courier New"/>
              </a:rPr>
              <a:t>&gt;&gt;</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item) </a:t>
            </a:r>
            <a:r>
              <a:rPr lang="en" sz="1200">
                <a:solidFill>
                  <a:srgbClr val="D73A49"/>
                </a:solidFill>
                <a:highlight>
                  <a:srgbClr val="FFFFFF"/>
                </a:highlight>
                <a:latin typeface="Courier New"/>
                <a:ea typeface="Courier New"/>
                <a:cs typeface="Courier New"/>
                <a:sym typeface="Courier New"/>
              </a:rPr>
              <a:t>when</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byte_size</a:t>
            </a:r>
            <a:r>
              <a:rPr lang="en" sz="1200">
                <a:solidFill>
                  <a:srgbClr val="24292E"/>
                </a:solidFill>
                <a:highlight>
                  <a:srgbClr val="FFFFFF"/>
                </a:highlight>
                <a:latin typeface="Courier New"/>
                <a:ea typeface="Courier New"/>
                <a:cs typeface="Courier New"/>
                <a:sym typeface="Courier New"/>
              </a:rPr>
              <a:t>(item)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and</a:t>
            </a:r>
            <a:r>
              <a:rPr lang="en" sz="1200">
                <a:solidFill>
                  <a:srgbClr val="24292E"/>
                </a:solidFill>
                <a:highlight>
                  <a:srgbClr val="FFFFFF"/>
                </a:highlight>
                <a:latin typeface="Courier New"/>
                <a:ea typeface="Courier New"/>
                <a:cs typeface="Courier New"/>
                <a:sym typeface="Courier New"/>
              </a:rPr>
              <a:t> byte </a:t>
            </a:r>
            <a:r>
              <a:rPr lang="en" sz="1200">
                <a:solidFill>
                  <a:srgbClr val="D73A49"/>
                </a:solidFill>
                <a:highlight>
                  <a:srgbClr val="FFFFFF"/>
                </a:highlight>
                <a:latin typeface="Courier New"/>
                <a:ea typeface="Courier New"/>
                <a:cs typeface="Courier New"/>
                <a:sym typeface="Courier New"/>
              </a:rPr>
              <a:t>&lt;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128</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do</a:t>
            </a:r>
            <a:endParaRPr sz="1200">
              <a:solidFill>
                <a:srgbClr val="D73A49"/>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item</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end</a:t>
            </a:r>
            <a:endParaRPr sz="1200">
              <a:solidFill>
                <a:srgbClr val="D73A49"/>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defp</a:t>
            </a:r>
            <a:r>
              <a:rPr lang="en" sz="1200">
                <a:solidFill>
                  <a:srgbClr val="24292E"/>
                </a:solidFill>
                <a:highlight>
                  <a:srgbClr val="FFFFFF"/>
                </a:highlight>
                <a:latin typeface="Courier New"/>
                <a:ea typeface="Courier New"/>
                <a:cs typeface="Courier New"/>
                <a:sym typeface="Courier New"/>
              </a:rPr>
              <a:t> </a:t>
            </a:r>
            <a:r>
              <a:rPr lang="en" sz="1200">
                <a:solidFill>
                  <a:srgbClr val="6F42C1"/>
                </a:solidFill>
                <a:highlight>
                  <a:srgbClr val="FFFFFF"/>
                </a:highlight>
                <a:latin typeface="Courier New"/>
                <a:ea typeface="Courier New"/>
                <a:cs typeface="Courier New"/>
                <a:sym typeface="Courier New"/>
              </a:rPr>
              <a:t>encode_item</a:t>
            </a:r>
            <a:r>
              <a:rPr lang="en" sz="1200">
                <a:solidFill>
                  <a:srgbClr val="24292E"/>
                </a:solidFill>
                <a:highlight>
                  <a:srgbClr val="FFFFFF"/>
                </a:highlight>
                <a:latin typeface="Courier New"/>
                <a:ea typeface="Courier New"/>
                <a:cs typeface="Courier New"/>
                <a:sym typeface="Courier New"/>
              </a:rPr>
              <a:t>(item) </a:t>
            </a:r>
            <a:r>
              <a:rPr lang="en" sz="1200">
                <a:solidFill>
                  <a:srgbClr val="D73A49"/>
                </a:solidFill>
                <a:highlight>
                  <a:srgbClr val="FFFFFF"/>
                </a:highlight>
                <a:latin typeface="Courier New"/>
                <a:ea typeface="Courier New"/>
                <a:cs typeface="Courier New"/>
                <a:sym typeface="Courier New"/>
              </a:rPr>
              <a:t>when</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is_binary</a:t>
            </a:r>
            <a:r>
              <a:rPr lang="en" sz="1200">
                <a:solidFill>
                  <a:srgbClr val="24292E"/>
                </a:solidFill>
                <a:highlight>
                  <a:srgbClr val="FFFFFF"/>
                </a:highlight>
                <a:latin typeface="Courier New"/>
                <a:ea typeface="Courier New"/>
                <a:cs typeface="Courier New"/>
                <a:sym typeface="Courier New"/>
              </a:rPr>
              <a:t>(item) </a:t>
            </a:r>
            <a:r>
              <a:rPr lang="en" sz="1200">
                <a:solidFill>
                  <a:srgbClr val="D73A49"/>
                </a:solidFill>
                <a:highlight>
                  <a:srgbClr val="FFFFFF"/>
                </a:highlight>
                <a:latin typeface="Courier New"/>
                <a:ea typeface="Courier New"/>
                <a:cs typeface="Courier New"/>
                <a:sym typeface="Courier New"/>
              </a:rPr>
              <a:t>and</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byte_size</a:t>
            </a:r>
            <a:r>
              <a:rPr lang="en" sz="1200">
                <a:solidFill>
                  <a:srgbClr val="24292E"/>
                </a:solidFill>
                <a:highlight>
                  <a:srgbClr val="FFFFFF"/>
                </a:highlight>
                <a:latin typeface="Courier New"/>
                <a:ea typeface="Courier New"/>
                <a:cs typeface="Courier New"/>
                <a:sym typeface="Courier New"/>
              </a:rPr>
              <a:t>(item) </a:t>
            </a:r>
            <a:r>
              <a:rPr lang="en" sz="1200">
                <a:solidFill>
                  <a:srgbClr val="D73A49"/>
                </a:solidFill>
                <a:highlight>
                  <a:srgbClr val="FFFFFF"/>
                </a:highlight>
                <a:latin typeface="Courier New"/>
                <a:ea typeface="Courier New"/>
                <a:cs typeface="Courier New"/>
                <a:sym typeface="Courier New"/>
              </a:rPr>
              <a:t>&lt;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56</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do</a:t>
            </a:r>
            <a:endParaRPr sz="1200">
              <a:solidFill>
                <a:srgbClr val="D73A49"/>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prefix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128</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byte_size(item)</a:t>
            </a:r>
            <a:br>
              <a:rPr lang="en" sz="1200">
                <a:solidFill>
                  <a:srgbClr val="24292E"/>
                </a:solidFill>
                <a:highlight>
                  <a:srgbClr val="FFFFFF"/>
                </a:highlight>
                <a:latin typeface="Courier New"/>
                <a:ea typeface="Courier New"/>
                <a:cs typeface="Courier New"/>
                <a:sym typeface="Courier New"/>
              </a:rPr>
            </a:b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&lt;&lt;</a:t>
            </a:r>
            <a:r>
              <a:rPr lang="en" sz="1200">
                <a:solidFill>
                  <a:srgbClr val="24292E"/>
                </a:solidFill>
                <a:highlight>
                  <a:srgbClr val="FFFFFF"/>
                </a:highlight>
                <a:latin typeface="Courier New"/>
                <a:ea typeface="Courier New"/>
                <a:cs typeface="Courier New"/>
                <a:sym typeface="Courier New"/>
              </a:rPr>
              <a:t>prefix</a:t>
            </a:r>
            <a:r>
              <a:rPr lang="en" sz="1200">
                <a:solidFill>
                  <a:srgbClr val="D73A49"/>
                </a:solidFill>
                <a:highlight>
                  <a:srgbClr val="FFFFFF"/>
                </a:highlight>
                <a:latin typeface="Courier New"/>
                <a:ea typeface="Courier New"/>
                <a:cs typeface="Courier New"/>
                <a:sym typeface="Courier New"/>
              </a:rPr>
              <a:t>&gt;&gt;</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&lt;&gt;</a:t>
            </a:r>
            <a:r>
              <a:rPr lang="en" sz="1200">
                <a:solidFill>
                  <a:srgbClr val="24292E"/>
                </a:solidFill>
                <a:highlight>
                  <a:srgbClr val="FFFFFF"/>
                </a:highlight>
                <a:latin typeface="Courier New"/>
                <a:ea typeface="Courier New"/>
                <a:cs typeface="Courier New"/>
                <a:sym typeface="Courier New"/>
              </a:rPr>
              <a:t> item</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end</a:t>
            </a:r>
            <a:br>
              <a:rPr lang="en" sz="1200">
                <a:solidFill>
                  <a:srgbClr val="24292E"/>
                </a:solidFill>
                <a:highlight>
                  <a:srgbClr val="FFFFFF"/>
                </a:highlight>
                <a:latin typeface="Courier New"/>
                <a:ea typeface="Courier New"/>
                <a:cs typeface="Courier New"/>
                <a:sym typeface="Courier New"/>
              </a:rPr>
            </a:b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defp</a:t>
            </a:r>
            <a:r>
              <a:rPr lang="en" sz="1200">
                <a:solidFill>
                  <a:srgbClr val="24292E"/>
                </a:solidFill>
                <a:highlight>
                  <a:srgbClr val="FFFFFF"/>
                </a:highlight>
                <a:latin typeface="Courier New"/>
                <a:ea typeface="Courier New"/>
                <a:cs typeface="Courier New"/>
                <a:sym typeface="Courier New"/>
              </a:rPr>
              <a:t> </a:t>
            </a:r>
            <a:r>
              <a:rPr lang="en" sz="1200">
                <a:solidFill>
                  <a:srgbClr val="6F42C1"/>
                </a:solidFill>
                <a:highlight>
                  <a:srgbClr val="FFFFFF"/>
                </a:highlight>
                <a:latin typeface="Courier New"/>
                <a:ea typeface="Courier New"/>
                <a:cs typeface="Courier New"/>
                <a:sym typeface="Courier New"/>
              </a:rPr>
              <a:t>encode_item</a:t>
            </a:r>
            <a:r>
              <a:rPr lang="en" sz="1200">
                <a:solidFill>
                  <a:srgbClr val="24292E"/>
                </a:solidFill>
                <a:highlight>
                  <a:srgbClr val="FFFFFF"/>
                </a:highlight>
                <a:latin typeface="Courier New"/>
                <a:ea typeface="Courier New"/>
                <a:cs typeface="Courier New"/>
                <a:sym typeface="Courier New"/>
              </a:rPr>
              <a:t>(item) </a:t>
            </a:r>
            <a:r>
              <a:rPr lang="en" sz="1200">
                <a:solidFill>
                  <a:srgbClr val="D73A49"/>
                </a:solidFill>
                <a:highlight>
                  <a:srgbClr val="FFFFFF"/>
                </a:highlight>
                <a:latin typeface="Courier New"/>
                <a:ea typeface="Courier New"/>
                <a:cs typeface="Courier New"/>
                <a:sym typeface="Courier New"/>
              </a:rPr>
              <a:t>do</a:t>
            </a:r>
            <a:endParaRPr sz="1200">
              <a:solidFill>
                <a:srgbClr val="D73A49"/>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be_size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6F42C1"/>
                </a:solidFill>
                <a:highlight>
                  <a:srgbClr val="FFFFFF"/>
                </a:highlight>
                <a:latin typeface="Courier New"/>
                <a:ea typeface="Courier New"/>
                <a:cs typeface="Courier New"/>
                <a:sym typeface="Courier New"/>
              </a:rPr>
              <a:t>Utils</a:t>
            </a:r>
            <a:r>
              <a:rPr lang="en" sz="1200">
                <a:solidFill>
                  <a:srgbClr val="24292E"/>
                </a:solidFill>
                <a:highlight>
                  <a:srgbClr val="FFFFFF"/>
                </a:highlight>
                <a:latin typeface="Courier New"/>
                <a:ea typeface="Courier New"/>
                <a:cs typeface="Courier New"/>
                <a:sym typeface="Courier New"/>
              </a:rPr>
              <a:t>.big_endian_size(item)</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byte_size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byte_size(be_size)</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&lt;&lt;</a:t>
            </a:r>
            <a:r>
              <a:rPr lang="en" sz="1200">
                <a:solidFill>
                  <a:srgbClr val="005CC5"/>
                </a:solidFill>
                <a:highlight>
                  <a:srgbClr val="FFFFFF"/>
                </a:highlight>
                <a:latin typeface="Courier New"/>
                <a:ea typeface="Courier New"/>
                <a:cs typeface="Courier New"/>
                <a:sym typeface="Courier New"/>
              </a:rPr>
              <a:t>183</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byte_size</a:t>
            </a:r>
            <a:r>
              <a:rPr lang="en" sz="1200">
                <a:solidFill>
                  <a:srgbClr val="D73A49"/>
                </a:solidFill>
                <a:highlight>
                  <a:srgbClr val="FFFFFF"/>
                </a:highlight>
                <a:latin typeface="Courier New"/>
                <a:ea typeface="Courier New"/>
                <a:cs typeface="Courier New"/>
                <a:sym typeface="Courier New"/>
              </a:rPr>
              <a:t>&gt;&gt;</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&lt;&gt;</a:t>
            </a:r>
            <a:r>
              <a:rPr lang="en" sz="1200">
                <a:solidFill>
                  <a:srgbClr val="24292E"/>
                </a:solidFill>
                <a:highlight>
                  <a:srgbClr val="FFFFFF"/>
                </a:highlight>
                <a:latin typeface="Courier New"/>
                <a:ea typeface="Courier New"/>
                <a:cs typeface="Courier New"/>
                <a:sym typeface="Courier New"/>
              </a:rPr>
              <a:t> be_size </a:t>
            </a:r>
            <a:r>
              <a:rPr lang="en" sz="1200">
                <a:solidFill>
                  <a:srgbClr val="D73A49"/>
                </a:solidFill>
                <a:highlight>
                  <a:srgbClr val="FFFFFF"/>
                </a:highlight>
                <a:latin typeface="Courier New"/>
                <a:ea typeface="Courier New"/>
                <a:cs typeface="Courier New"/>
                <a:sym typeface="Courier New"/>
              </a:rPr>
              <a:t>&lt;&gt;</a:t>
            </a:r>
            <a:r>
              <a:rPr lang="en" sz="1200">
                <a:solidFill>
                  <a:srgbClr val="24292E"/>
                </a:solidFill>
                <a:highlight>
                  <a:srgbClr val="FFFFFF"/>
                </a:highlight>
                <a:latin typeface="Courier New"/>
                <a:ea typeface="Courier New"/>
                <a:cs typeface="Courier New"/>
                <a:sym typeface="Courier New"/>
              </a:rPr>
              <a:t> item</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end</a:t>
            </a:r>
            <a:endParaRPr sz="1200">
              <a:solidFill>
                <a:srgbClr val="D73A49"/>
              </a:solidFill>
              <a:highlight>
                <a:srgbClr val="FFFFFF"/>
              </a:highlight>
              <a:latin typeface="Courier New"/>
              <a:ea typeface="Courier New"/>
              <a:cs typeface="Courier New"/>
              <a:sym typeface="Courier New"/>
            </a:endParaRPr>
          </a:p>
          <a:p>
            <a:pPr indent="0" lvl="0" marL="0" rtl="0" algn="l">
              <a:spcBef>
                <a:spcPts val="0"/>
              </a:spcBef>
              <a:spcAft>
                <a:spcPts val="1600"/>
              </a:spcAft>
              <a:buNone/>
            </a:pPr>
            <a:r>
              <a:t/>
            </a:r>
            <a:endParaRPr/>
          </a:p>
        </p:txBody>
      </p:sp>
      <p:sp>
        <p:nvSpPr>
          <p:cNvPr id="269" name="Google Shape;269;p3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0"/>
          <p:cNvSpPr txBox="1"/>
          <p:nvPr>
            <p:ph idx="1" type="body"/>
          </p:nvPr>
        </p:nvSpPr>
        <p:spPr>
          <a:xfrm>
            <a:off x="311700" y="111500"/>
            <a:ext cx="8520600" cy="4749000"/>
          </a:xfrm>
          <a:prstGeom prst="rect">
            <a:avLst/>
          </a:prstGeom>
        </p:spPr>
        <p:txBody>
          <a:bodyPr anchorCtr="0" anchor="t" bIns="91425" lIns="91425" spcFirstLastPara="1" rIns="91425" wrap="square" tIns="91425">
            <a:noAutofit/>
          </a:bodyPr>
          <a:lstStyle/>
          <a:p>
            <a:pPr indent="0" lvl="0" marL="0" rtl="0" algn="l">
              <a:lnSpc>
                <a:spcPct val="142857"/>
              </a:lnSpc>
              <a:spcBef>
                <a:spcPts val="0"/>
              </a:spcBef>
              <a:spcAft>
                <a:spcPts val="0"/>
              </a:spcAft>
              <a:buClr>
                <a:srgbClr val="000000"/>
              </a:buClr>
              <a:buSzPts val="1100"/>
              <a:buFont typeface="Arial"/>
              <a:buNone/>
            </a:pPr>
            <a:r>
              <a:t/>
            </a:r>
            <a:endParaRPr sz="1200"/>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if</a:t>
            </a:r>
            <a:r>
              <a:rPr lang="en" sz="1200">
                <a:solidFill>
                  <a:srgbClr val="24292E"/>
                </a:solidFill>
                <a:highlight>
                  <a:srgbClr val="FFFFFF"/>
                </a:highlight>
                <a:latin typeface="Courier New"/>
                <a:ea typeface="Courier New"/>
                <a:cs typeface="Courier New"/>
                <a:sym typeface="Courier New"/>
              </a:rPr>
              <a:t> b0 </a:t>
            </a:r>
            <a:r>
              <a:rPr lang="en" sz="1200">
                <a:solidFill>
                  <a:srgbClr val="D73A49"/>
                </a:solidFill>
                <a:highlight>
                  <a:srgbClr val="FFFFFF"/>
                </a:highlight>
                <a:latin typeface="Courier New"/>
                <a:ea typeface="Courier New"/>
                <a:cs typeface="Courier New"/>
                <a:sym typeface="Courier New"/>
              </a:rPr>
              <a:t>&lt;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128</a:t>
            </a:r>
            <a:r>
              <a:rPr lang="en" sz="1200">
                <a:solidFill>
                  <a:srgbClr val="24292E"/>
                </a:solidFill>
                <a:highlight>
                  <a:srgbClr val="FFFFFF"/>
                </a:highlight>
                <a:latin typeface="Courier New"/>
                <a:ea typeface="Courier New"/>
                <a:cs typeface="Courier New"/>
                <a:sym typeface="Courier New"/>
              </a:rPr>
              <a:t>:  </a:t>
            </a:r>
            <a:r>
              <a:rPr lang="en" sz="1200">
                <a:solidFill>
                  <a:srgbClr val="6A737D"/>
                </a:solidFill>
                <a:highlight>
                  <a:srgbClr val="FFFFFF"/>
                </a:highlight>
                <a:latin typeface="Courier New"/>
                <a:ea typeface="Courier New"/>
                <a:cs typeface="Courier New"/>
                <a:sym typeface="Courier New"/>
              </a:rPr>
              <a:t># single byte</a:t>
            </a:r>
            <a:endParaRPr sz="1200">
              <a:solidFill>
                <a:srgbClr val="6A737D"/>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return</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b</a:t>
            </a:r>
            <a:r>
              <a:rPr lang="en" sz="1200">
                <a:solidFill>
                  <a:srgbClr val="032F62"/>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bytes</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a:t>
            </a:r>
            <a:r>
              <a:rPr lang="en" sz="1200">
                <a:solidFill>
                  <a:srgbClr val="24292E"/>
                </a:solidFill>
                <a:highlight>
                  <a:srgbClr val="FFFFFF"/>
                </a:highlight>
                <a:latin typeface="Courier New"/>
                <a:ea typeface="Courier New"/>
                <a:cs typeface="Courier New"/>
                <a:sym typeface="Courier New"/>
              </a:rPr>
              <a:t>, start)</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elif</a:t>
            </a:r>
            <a:r>
              <a:rPr lang="en" sz="1200">
                <a:solidFill>
                  <a:srgbClr val="24292E"/>
                </a:solidFill>
                <a:highlight>
                  <a:srgbClr val="FFFFFF"/>
                </a:highlight>
                <a:latin typeface="Courier New"/>
                <a:ea typeface="Courier New"/>
                <a:cs typeface="Courier New"/>
                <a:sym typeface="Courier New"/>
              </a:rPr>
              <a:t> b0 </a:t>
            </a:r>
            <a:r>
              <a:rPr lang="en" sz="1200">
                <a:solidFill>
                  <a:srgbClr val="D73A49"/>
                </a:solidFill>
                <a:highlight>
                  <a:srgbClr val="FFFFFF"/>
                </a:highlight>
                <a:latin typeface="Courier New"/>
                <a:ea typeface="Courier New"/>
                <a:cs typeface="Courier New"/>
                <a:sym typeface="Courier New"/>
              </a:rPr>
              <a:t>&lt;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SHORT_STRING</a:t>
            </a:r>
            <a:r>
              <a:rPr lang="en" sz="1200">
                <a:solidFill>
                  <a:srgbClr val="24292E"/>
                </a:solidFill>
                <a:highlight>
                  <a:srgbClr val="FFFFFF"/>
                </a:highlight>
                <a:latin typeface="Courier New"/>
                <a:ea typeface="Courier New"/>
                <a:cs typeface="Courier New"/>
                <a:sym typeface="Courier New"/>
              </a:rPr>
              <a:t>:  </a:t>
            </a:r>
            <a:r>
              <a:rPr lang="en" sz="1200">
                <a:solidFill>
                  <a:srgbClr val="6A737D"/>
                </a:solidFill>
                <a:highlight>
                  <a:srgbClr val="FFFFFF"/>
                </a:highlight>
                <a:latin typeface="Courier New"/>
                <a:ea typeface="Courier New"/>
                <a:cs typeface="Courier New"/>
                <a:sym typeface="Courier New"/>
              </a:rPr>
              <a:t># short string</a:t>
            </a:r>
            <a:endParaRPr sz="1200">
              <a:solidFill>
                <a:srgbClr val="6A737D"/>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if</a:t>
            </a:r>
            <a:r>
              <a:rPr lang="en" sz="1200">
                <a:solidFill>
                  <a:srgbClr val="24292E"/>
                </a:solidFill>
                <a:highlight>
                  <a:srgbClr val="FFFFFF"/>
                </a:highlight>
                <a:latin typeface="Courier New"/>
                <a:ea typeface="Courier New"/>
                <a:cs typeface="Courier New"/>
                <a:sym typeface="Courier New"/>
              </a:rPr>
              <a:t> b0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128</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and</a:t>
            </a:r>
            <a:r>
              <a:rPr lang="en" sz="1200">
                <a:solidFill>
                  <a:srgbClr val="24292E"/>
                </a:solidFill>
                <a:highlight>
                  <a:srgbClr val="FFFFFF"/>
                </a:highlight>
                <a:latin typeface="Courier New"/>
                <a:ea typeface="Courier New"/>
                <a:cs typeface="Courier New"/>
                <a:sym typeface="Courier New"/>
              </a:rPr>
              <a:t> rlp[start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&lt;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128</a:t>
            </a:r>
            <a:r>
              <a:rPr lang="en" sz="1200">
                <a:solidFill>
                  <a:srgbClr val="24292E"/>
                </a:solidFill>
                <a:highlight>
                  <a:srgbClr val="FFFFFF"/>
                </a:highlight>
                <a:latin typeface="Courier New"/>
                <a:ea typeface="Courier New"/>
                <a:cs typeface="Courier New"/>
                <a:sym typeface="Courier New"/>
              </a:rPr>
              <a:t>:</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raise</a:t>
            </a:r>
            <a:r>
              <a:rPr lang="en" sz="1200">
                <a:solidFill>
                  <a:srgbClr val="24292E"/>
                </a:solidFill>
                <a:highlight>
                  <a:srgbClr val="FFFFFF"/>
                </a:highlight>
                <a:latin typeface="Courier New"/>
                <a:ea typeface="Courier New"/>
                <a:cs typeface="Courier New"/>
                <a:sym typeface="Courier New"/>
              </a:rPr>
              <a:t> DecodingError(</a:t>
            </a:r>
            <a:r>
              <a:rPr lang="en" sz="1200">
                <a:solidFill>
                  <a:srgbClr val="032F62"/>
                </a:solidFill>
                <a:highlight>
                  <a:srgbClr val="FFFFFF"/>
                </a:highlight>
                <a:latin typeface="Courier New"/>
                <a:ea typeface="Courier New"/>
                <a:cs typeface="Courier New"/>
                <a:sym typeface="Courier New"/>
              </a:rPr>
              <a:t>'Encoded as short string although single byte was possible'</a:t>
            </a:r>
            <a:r>
              <a:rPr lang="en" sz="1200">
                <a:solidFill>
                  <a:srgbClr val="24292E"/>
                </a:solidFill>
                <a:highlight>
                  <a:srgbClr val="FFFFFF"/>
                </a:highlight>
                <a:latin typeface="Courier New"/>
                <a:ea typeface="Courier New"/>
                <a:cs typeface="Courier New"/>
                <a:sym typeface="Courier New"/>
              </a:rPr>
              <a:t>, rlp)</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return</a:t>
            </a:r>
            <a:r>
              <a:rPr lang="en" sz="1200">
                <a:solidFill>
                  <a:srgbClr val="24292E"/>
                </a:solidFill>
                <a:highlight>
                  <a:srgbClr val="FFFFFF"/>
                </a:highlight>
                <a:latin typeface="Courier New"/>
                <a:ea typeface="Courier New"/>
                <a:cs typeface="Courier New"/>
                <a:sym typeface="Courier New"/>
              </a:rPr>
              <a:t> (rlp[start:start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bytes</a:t>
            </a:r>
            <a:r>
              <a:rPr lang="en" sz="1200">
                <a:solidFill>
                  <a:srgbClr val="24292E"/>
                </a:solidFill>
                <a:highlight>
                  <a:srgbClr val="FFFFFF"/>
                </a:highlight>
                <a:latin typeface="Courier New"/>
                <a:ea typeface="Courier New"/>
                <a:cs typeface="Courier New"/>
                <a:sym typeface="Courier New"/>
              </a:rPr>
              <a:t>, b0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128</a:t>
            </a:r>
            <a:r>
              <a:rPr lang="en" sz="1200">
                <a:solidFill>
                  <a:srgbClr val="24292E"/>
                </a:solidFill>
                <a:highlight>
                  <a:srgbClr val="FFFFFF"/>
                </a:highlight>
                <a:latin typeface="Courier New"/>
                <a:ea typeface="Courier New"/>
                <a:cs typeface="Courier New"/>
                <a:sym typeface="Courier New"/>
              </a:rPr>
              <a:t>, start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a:t>
            </a:r>
            <a:r>
              <a:rPr lang="en" sz="1200">
                <a:solidFill>
                  <a:srgbClr val="24292E"/>
                </a:solidFill>
                <a:highlight>
                  <a:srgbClr val="FFFFFF"/>
                </a:highlight>
                <a:latin typeface="Courier New"/>
                <a:ea typeface="Courier New"/>
                <a:cs typeface="Courier New"/>
                <a:sym typeface="Courier New"/>
              </a:rPr>
              <a:t>)</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elif</a:t>
            </a:r>
            <a:r>
              <a:rPr lang="en" sz="1200">
                <a:solidFill>
                  <a:srgbClr val="24292E"/>
                </a:solidFill>
                <a:highlight>
                  <a:srgbClr val="FFFFFF"/>
                </a:highlight>
                <a:latin typeface="Courier New"/>
                <a:ea typeface="Courier New"/>
                <a:cs typeface="Courier New"/>
                <a:sym typeface="Courier New"/>
              </a:rPr>
              <a:t> b0 </a:t>
            </a:r>
            <a:r>
              <a:rPr lang="en" sz="1200">
                <a:solidFill>
                  <a:srgbClr val="D73A49"/>
                </a:solidFill>
                <a:highlight>
                  <a:srgbClr val="FFFFFF"/>
                </a:highlight>
                <a:latin typeface="Courier New"/>
                <a:ea typeface="Courier New"/>
                <a:cs typeface="Courier New"/>
                <a:sym typeface="Courier New"/>
              </a:rPr>
              <a:t>&lt;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192</a:t>
            </a:r>
            <a:r>
              <a:rPr lang="en" sz="1200">
                <a:solidFill>
                  <a:srgbClr val="24292E"/>
                </a:solidFill>
                <a:highlight>
                  <a:srgbClr val="FFFFFF"/>
                </a:highlight>
                <a:latin typeface="Courier New"/>
                <a:ea typeface="Courier New"/>
                <a:cs typeface="Courier New"/>
                <a:sym typeface="Courier New"/>
              </a:rPr>
              <a:t>:  </a:t>
            </a:r>
            <a:r>
              <a:rPr lang="en" sz="1200">
                <a:solidFill>
                  <a:srgbClr val="6A737D"/>
                </a:solidFill>
                <a:highlight>
                  <a:srgbClr val="FFFFFF"/>
                </a:highlight>
                <a:latin typeface="Courier New"/>
                <a:ea typeface="Courier New"/>
                <a:cs typeface="Courier New"/>
                <a:sym typeface="Courier New"/>
              </a:rPr>
              <a:t># long string</a:t>
            </a:r>
            <a:endParaRPr sz="1200">
              <a:solidFill>
                <a:srgbClr val="6A737D"/>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ll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b0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183</a:t>
            </a:r>
            <a:r>
              <a:rPr lang="en" sz="1200">
                <a:solidFill>
                  <a:srgbClr val="24292E"/>
                </a:solidFill>
                <a:highlight>
                  <a:srgbClr val="FFFFFF"/>
                </a:highlight>
                <a:latin typeface="Courier New"/>
                <a:ea typeface="Courier New"/>
                <a:cs typeface="Courier New"/>
                <a:sym typeface="Courier New"/>
              </a:rPr>
              <a:t>  </a:t>
            </a:r>
            <a:r>
              <a:rPr lang="en" sz="1200">
                <a:solidFill>
                  <a:srgbClr val="6A737D"/>
                </a:solidFill>
                <a:highlight>
                  <a:srgbClr val="FFFFFF"/>
                </a:highlight>
                <a:latin typeface="Courier New"/>
                <a:ea typeface="Courier New"/>
                <a:cs typeface="Courier New"/>
                <a:sym typeface="Courier New"/>
              </a:rPr>
              <a:t># - (128 + 56 - 1)</a:t>
            </a:r>
            <a:endParaRPr sz="1200">
              <a:solidFill>
                <a:srgbClr val="6A737D"/>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if</a:t>
            </a:r>
            <a:r>
              <a:rPr lang="en" sz="1200">
                <a:solidFill>
                  <a:srgbClr val="24292E"/>
                </a:solidFill>
                <a:highlight>
                  <a:srgbClr val="FFFFFF"/>
                </a:highlight>
                <a:latin typeface="Courier New"/>
                <a:ea typeface="Courier New"/>
                <a:cs typeface="Courier New"/>
                <a:sym typeface="Courier New"/>
              </a:rPr>
              <a:t> rlp[start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a:t>
            </a:r>
            <a:r>
              <a:rPr lang="en" sz="1200">
                <a:solidFill>
                  <a:srgbClr val="24292E"/>
                </a:solidFill>
                <a:highlight>
                  <a:srgbClr val="FFFFFF"/>
                </a:highlight>
                <a:latin typeface="Courier New"/>
                <a:ea typeface="Courier New"/>
                <a:cs typeface="Courier New"/>
                <a:sym typeface="Courier New"/>
              </a:rPr>
              <a:t>:start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2</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b</a:t>
            </a:r>
            <a:r>
              <a:rPr lang="en" sz="1200">
                <a:solidFill>
                  <a:srgbClr val="032F62"/>
                </a:solidFill>
                <a:highlight>
                  <a:srgbClr val="FFFFFF"/>
                </a:highlight>
                <a:latin typeface="Courier New"/>
                <a:ea typeface="Courier New"/>
                <a:cs typeface="Courier New"/>
                <a:sym typeface="Courier New"/>
              </a:rPr>
              <a:t>'\x00'</a:t>
            </a:r>
            <a:r>
              <a:rPr lang="en" sz="1200">
                <a:solidFill>
                  <a:srgbClr val="24292E"/>
                </a:solidFill>
                <a:highlight>
                  <a:srgbClr val="FFFFFF"/>
                </a:highlight>
                <a:latin typeface="Courier New"/>
                <a:ea typeface="Courier New"/>
                <a:cs typeface="Courier New"/>
                <a:sym typeface="Courier New"/>
              </a:rPr>
              <a:t>:</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raise</a:t>
            </a:r>
            <a:r>
              <a:rPr lang="en" sz="1200">
                <a:solidFill>
                  <a:srgbClr val="24292E"/>
                </a:solidFill>
                <a:highlight>
                  <a:srgbClr val="FFFFFF"/>
                </a:highlight>
                <a:latin typeface="Courier New"/>
                <a:ea typeface="Courier New"/>
                <a:cs typeface="Courier New"/>
                <a:sym typeface="Courier New"/>
              </a:rPr>
              <a:t> DecodingError(</a:t>
            </a:r>
            <a:r>
              <a:rPr lang="en" sz="1200">
                <a:solidFill>
                  <a:srgbClr val="032F62"/>
                </a:solidFill>
                <a:highlight>
                  <a:srgbClr val="FFFFFF"/>
                </a:highlight>
                <a:latin typeface="Courier New"/>
                <a:ea typeface="Courier New"/>
                <a:cs typeface="Courier New"/>
                <a:sym typeface="Courier New"/>
              </a:rPr>
              <a:t>'Length starts with zero bytes'</a:t>
            </a:r>
            <a:r>
              <a:rPr lang="en" sz="1200">
                <a:solidFill>
                  <a:srgbClr val="24292E"/>
                </a:solidFill>
                <a:highlight>
                  <a:srgbClr val="FFFFFF"/>
                </a:highlight>
                <a:latin typeface="Courier New"/>
                <a:ea typeface="Courier New"/>
                <a:cs typeface="Courier New"/>
                <a:sym typeface="Courier New"/>
              </a:rPr>
              <a:t>, rlp)</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len_prefix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rlp[start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a:t>
            </a:r>
            <a:r>
              <a:rPr lang="en" sz="1200">
                <a:solidFill>
                  <a:srgbClr val="24292E"/>
                </a:solidFill>
                <a:highlight>
                  <a:srgbClr val="FFFFFF"/>
                </a:highlight>
                <a:latin typeface="Courier New"/>
                <a:ea typeface="Courier New"/>
                <a:cs typeface="Courier New"/>
                <a:sym typeface="Courier New"/>
              </a:rPr>
              <a:t>:start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ll]</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l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big_endian_to_int(len_prefix)  </a:t>
            </a:r>
            <a:r>
              <a:rPr lang="en" sz="1200">
                <a:solidFill>
                  <a:srgbClr val="6A737D"/>
                </a:solidFill>
                <a:highlight>
                  <a:srgbClr val="FFFFFF"/>
                </a:highlight>
                <a:latin typeface="Courier New"/>
                <a:ea typeface="Courier New"/>
                <a:cs typeface="Courier New"/>
                <a:sym typeface="Courier New"/>
              </a:rPr>
              <a:t># noqa: E741</a:t>
            </a:r>
            <a:endParaRPr sz="1200">
              <a:solidFill>
                <a:srgbClr val="6A737D"/>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if</a:t>
            </a:r>
            <a:r>
              <a:rPr lang="en" sz="1200">
                <a:solidFill>
                  <a:srgbClr val="24292E"/>
                </a:solidFill>
                <a:highlight>
                  <a:srgbClr val="FFFFFF"/>
                </a:highlight>
                <a:latin typeface="Courier New"/>
                <a:ea typeface="Courier New"/>
                <a:cs typeface="Courier New"/>
                <a:sym typeface="Courier New"/>
              </a:rPr>
              <a:t> l </a:t>
            </a:r>
            <a:r>
              <a:rPr lang="en" sz="1200">
                <a:solidFill>
                  <a:srgbClr val="D73A49"/>
                </a:solidFill>
                <a:highlight>
                  <a:srgbClr val="FFFFFF"/>
                </a:highlight>
                <a:latin typeface="Courier New"/>
                <a:ea typeface="Courier New"/>
                <a:cs typeface="Courier New"/>
                <a:sym typeface="Courier New"/>
              </a:rPr>
              <a:t>&lt;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56</a:t>
            </a:r>
            <a:r>
              <a:rPr lang="en" sz="1200">
                <a:solidFill>
                  <a:srgbClr val="24292E"/>
                </a:solidFill>
                <a:highlight>
                  <a:srgbClr val="FFFFFF"/>
                </a:highlight>
                <a:latin typeface="Courier New"/>
                <a:ea typeface="Courier New"/>
                <a:cs typeface="Courier New"/>
                <a:sym typeface="Courier New"/>
              </a:rPr>
              <a:t>:</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raise</a:t>
            </a:r>
            <a:r>
              <a:rPr lang="en" sz="1200">
                <a:solidFill>
                  <a:srgbClr val="24292E"/>
                </a:solidFill>
                <a:highlight>
                  <a:srgbClr val="FFFFFF"/>
                </a:highlight>
                <a:latin typeface="Courier New"/>
                <a:ea typeface="Courier New"/>
                <a:cs typeface="Courier New"/>
                <a:sym typeface="Courier New"/>
              </a:rPr>
              <a:t> DecodingError(</a:t>
            </a:r>
            <a:r>
              <a:rPr lang="en" sz="1200">
                <a:solidFill>
                  <a:srgbClr val="032F62"/>
                </a:solidFill>
                <a:highlight>
                  <a:srgbClr val="FFFFFF"/>
                </a:highlight>
                <a:latin typeface="Courier New"/>
                <a:ea typeface="Courier New"/>
                <a:cs typeface="Courier New"/>
                <a:sym typeface="Courier New"/>
              </a:rPr>
              <a:t>'Long string prefix used for short string'</a:t>
            </a:r>
            <a:r>
              <a:rPr lang="en" sz="1200">
                <a:solidFill>
                  <a:srgbClr val="24292E"/>
                </a:solidFill>
                <a:highlight>
                  <a:srgbClr val="FFFFFF"/>
                </a:highlight>
                <a:latin typeface="Courier New"/>
                <a:ea typeface="Courier New"/>
                <a:cs typeface="Courier New"/>
                <a:sym typeface="Courier New"/>
              </a:rPr>
              <a:t>, rlp)</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return</a:t>
            </a:r>
            <a:r>
              <a:rPr lang="en" sz="1200">
                <a:solidFill>
                  <a:srgbClr val="24292E"/>
                </a:solidFill>
                <a:highlight>
                  <a:srgbClr val="FFFFFF"/>
                </a:highlight>
                <a:latin typeface="Courier New"/>
                <a:ea typeface="Courier New"/>
                <a:cs typeface="Courier New"/>
                <a:sym typeface="Courier New"/>
              </a:rPr>
              <a:t> (rlp[start:start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len_prefix, </a:t>
            </a:r>
            <a:r>
              <a:rPr lang="en" sz="1200">
                <a:solidFill>
                  <a:srgbClr val="005CC5"/>
                </a:solidFill>
                <a:highlight>
                  <a:srgbClr val="FFFFFF"/>
                </a:highlight>
                <a:latin typeface="Courier New"/>
                <a:ea typeface="Courier New"/>
                <a:cs typeface="Courier New"/>
                <a:sym typeface="Courier New"/>
              </a:rPr>
              <a:t>bytes</a:t>
            </a:r>
            <a:r>
              <a:rPr lang="en" sz="1200">
                <a:solidFill>
                  <a:srgbClr val="24292E"/>
                </a:solidFill>
                <a:highlight>
                  <a:srgbClr val="FFFFFF"/>
                </a:highlight>
                <a:latin typeface="Courier New"/>
                <a:ea typeface="Courier New"/>
                <a:cs typeface="Courier New"/>
                <a:sym typeface="Courier New"/>
              </a:rPr>
              <a:t>, l, start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ll)</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elif</a:t>
            </a:r>
            <a:r>
              <a:rPr lang="en" sz="1200">
                <a:solidFill>
                  <a:srgbClr val="24292E"/>
                </a:solidFill>
                <a:highlight>
                  <a:srgbClr val="FFFFFF"/>
                </a:highlight>
                <a:latin typeface="Courier New"/>
                <a:ea typeface="Courier New"/>
                <a:cs typeface="Courier New"/>
                <a:sym typeface="Courier New"/>
              </a:rPr>
              <a:t> b0 </a:t>
            </a:r>
            <a:r>
              <a:rPr lang="en" sz="1200">
                <a:solidFill>
                  <a:srgbClr val="D73A49"/>
                </a:solidFill>
                <a:highlight>
                  <a:srgbClr val="FFFFFF"/>
                </a:highlight>
                <a:latin typeface="Courier New"/>
                <a:ea typeface="Courier New"/>
                <a:cs typeface="Courier New"/>
                <a:sym typeface="Courier New"/>
              </a:rPr>
              <a:t>&lt;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192</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56</a:t>
            </a:r>
            <a:r>
              <a:rPr lang="en" sz="1200">
                <a:solidFill>
                  <a:srgbClr val="24292E"/>
                </a:solidFill>
                <a:highlight>
                  <a:srgbClr val="FFFFFF"/>
                </a:highlight>
                <a:latin typeface="Courier New"/>
                <a:ea typeface="Courier New"/>
                <a:cs typeface="Courier New"/>
                <a:sym typeface="Courier New"/>
              </a:rPr>
              <a:t>:  </a:t>
            </a:r>
            <a:r>
              <a:rPr lang="en" sz="1200">
                <a:solidFill>
                  <a:srgbClr val="6A737D"/>
                </a:solidFill>
                <a:highlight>
                  <a:srgbClr val="FFFFFF"/>
                </a:highlight>
                <a:latin typeface="Courier New"/>
                <a:ea typeface="Courier New"/>
                <a:cs typeface="Courier New"/>
                <a:sym typeface="Courier New"/>
              </a:rPr>
              <a:t># short list</a:t>
            </a:r>
            <a:endParaRPr sz="1200">
              <a:solidFill>
                <a:srgbClr val="6A737D"/>
              </a:solidFill>
              <a:highlight>
                <a:srgbClr val="FFFFFF"/>
              </a:highlight>
              <a:latin typeface="Courier New"/>
              <a:ea typeface="Courier New"/>
              <a:cs typeface="Courier New"/>
              <a:sym typeface="Courier New"/>
            </a:endParaRPr>
          </a:p>
          <a:p>
            <a:pPr indent="0" lvl="0" marL="0" rtl="0" algn="l">
              <a:spcBef>
                <a:spcPts val="0"/>
              </a:spcBef>
              <a:spcAft>
                <a:spcPts val="1600"/>
              </a:spcAft>
              <a:buNone/>
            </a:pPr>
            <a:r>
              <a:t/>
            </a:r>
            <a:endParaRPr/>
          </a:p>
        </p:txBody>
      </p:sp>
      <p:sp>
        <p:nvSpPr>
          <p:cNvPr id="275" name="Google Shape;275;p4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Merkle Patricia Tree (Trie)</a:t>
            </a:r>
            <a:endParaRPr/>
          </a:p>
        </p:txBody>
      </p:sp>
      <p:sp>
        <p:nvSpPr>
          <p:cNvPr id="281" name="Google Shape;281;p41"/>
          <p:cNvSpPr txBox="1"/>
          <p:nvPr>
            <p:ph idx="1" type="body"/>
          </p:nvPr>
        </p:nvSpPr>
        <p:spPr>
          <a:xfrm>
            <a:off x="311700" y="1737325"/>
            <a:ext cx="8520600" cy="2831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cryptographically authenticated data structure</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Key-value storage</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O(log(n)) efficiency for inserts, lookups and deletes</a:t>
            </a:r>
            <a:endParaRPr sz="2400">
              <a:solidFill>
                <a:srgbClr val="000000"/>
              </a:solidFill>
            </a:endParaRPr>
          </a:p>
        </p:txBody>
      </p:sp>
      <p:sp>
        <p:nvSpPr>
          <p:cNvPr id="282" name="Google Shape;282;p4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cknowledgements</a:t>
            </a:r>
            <a:endParaRPr/>
          </a:p>
        </p:txBody>
      </p:sp>
      <p:sp>
        <p:nvSpPr>
          <p:cNvPr id="75" name="Google Shape;75;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6" name="Google Shape;76;p15"/>
          <p:cNvPicPr preferRelativeResize="0"/>
          <p:nvPr/>
        </p:nvPicPr>
        <p:blipFill rotWithShape="1">
          <a:blip r:embed="rId3">
            <a:alphaModFix/>
          </a:blip>
          <a:srcRect b="23147" l="32981" r="34425" t="25173"/>
          <a:stretch/>
        </p:blipFill>
        <p:spPr>
          <a:xfrm>
            <a:off x="3159300" y="1571938"/>
            <a:ext cx="2825400" cy="2224275"/>
          </a:xfrm>
          <a:prstGeom prst="rect">
            <a:avLst/>
          </a:prstGeom>
          <a:noFill/>
          <a:ln>
            <a:noFill/>
          </a:ln>
        </p:spPr>
      </p:pic>
      <p:sp>
        <p:nvSpPr>
          <p:cNvPr id="77" name="Google Shape;77;p1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42857"/>
              </a:lnSpc>
              <a:spcBef>
                <a:spcPts val="0"/>
              </a:spcBef>
              <a:spcAft>
                <a:spcPts val="0"/>
              </a:spcAft>
              <a:buClr>
                <a:srgbClr val="000000"/>
              </a:buClr>
              <a:buSzPts val="1100"/>
              <a:buFont typeface="Arial"/>
              <a:buNone/>
            </a:pPr>
            <a:r>
              <a:rPr lang="en" sz="1400">
                <a:solidFill>
                  <a:srgbClr val="D73A49"/>
                </a:solidFill>
                <a:highlight>
                  <a:srgbClr val="FFFFFF"/>
                </a:highlight>
                <a:latin typeface="Courier New"/>
                <a:ea typeface="Courier New"/>
                <a:cs typeface="Courier New"/>
                <a:sym typeface="Courier New"/>
              </a:rPr>
              <a:t>defmodule</a:t>
            </a:r>
            <a:r>
              <a:rPr lang="en" sz="1400">
                <a:solidFill>
                  <a:srgbClr val="24292E"/>
                </a:solidFill>
                <a:highlight>
                  <a:srgbClr val="FFFFFF"/>
                </a:highlight>
                <a:latin typeface="Courier New"/>
                <a:ea typeface="Courier New"/>
                <a:cs typeface="Courier New"/>
                <a:sym typeface="Courier New"/>
              </a:rPr>
              <a:t> </a:t>
            </a:r>
            <a:r>
              <a:rPr lang="en" sz="1400">
                <a:solidFill>
                  <a:srgbClr val="6F42C1"/>
                </a:solidFill>
                <a:highlight>
                  <a:srgbClr val="FFFFFF"/>
                </a:highlight>
                <a:latin typeface="Courier New"/>
                <a:ea typeface="Courier New"/>
                <a:cs typeface="Courier New"/>
                <a:sym typeface="Courier New"/>
              </a:rPr>
              <a:t>MerklePatriciaTree</a:t>
            </a:r>
            <a:r>
              <a:rPr lang="en" sz="1400">
                <a:solidFill>
                  <a:srgbClr val="24292E"/>
                </a:solidFill>
                <a:highlight>
                  <a:srgbClr val="FFFFFF"/>
                </a:highlight>
                <a:latin typeface="Courier New"/>
                <a:ea typeface="Courier New"/>
                <a:cs typeface="Courier New"/>
                <a:sym typeface="Courier New"/>
              </a:rPr>
              <a:t>.</a:t>
            </a:r>
            <a:r>
              <a:rPr lang="en" sz="1400">
                <a:solidFill>
                  <a:srgbClr val="6F42C1"/>
                </a:solidFill>
                <a:highlight>
                  <a:srgbClr val="FFFFFF"/>
                </a:highlight>
                <a:latin typeface="Courier New"/>
                <a:ea typeface="Courier New"/>
                <a:cs typeface="Courier New"/>
                <a:sym typeface="Courier New"/>
              </a:rPr>
              <a:t>DB</a:t>
            </a:r>
            <a:r>
              <a:rPr lang="en" sz="1400">
                <a:solidFill>
                  <a:srgbClr val="24292E"/>
                </a:solidFill>
                <a:highlight>
                  <a:srgbClr val="FFFFFF"/>
                </a:highlight>
                <a:latin typeface="Courier New"/>
                <a:ea typeface="Courier New"/>
                <a:cs typeface="Courier New"/>
                <a:sym typeface="Courier New"/>
              </a:rPr>
              <a:t> </a:t>
            </a:r>
            <a:r>
              <a:rPr lang="en" sz="1400">
                <a:solidFill>
                  <a:srgbClr val="D73A49"/>
                </a:solidFill>
                <a:highlight>
                  <a:srgbClr val="FFFFFF"/>
                </a:highlight>
                <a:latin typeface="Courier New"/>
                <a:ea typeface="Courier New"/>
                <a:cs typeface="Courier New"/>
                <a:sym typeface="Courier New"/>
              </a:rPr>
              <a:t>do</a:t>
            </a:r>
            <a:endParaRPr sz="1400">
              <a:solidFill>
                <a:srgbClr val="D73A49"/>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t/>
            </a:r>
            <a:endParaRPr sz="14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400">
                <a:solidFill>
                  <a:srgbClr val="24292E"/>
                </a:solidFill>
                <a:highlight>
                  <a:srgbClr val="FFFFFF"/>
                </a:highlight>
                <a:latin typeface="Courier New"/>
                <a:ea typeface="Courier New"/>
                <a:cs typeface="Courier New"/>
                <a:sym typeface="Courier New"/>
              </a:rPr>
              <a:t> @callback init(db_name) </a:t>
            </a:r>
            <a:r>
              <a:rPr lang="en" sz="1400">
                <a:solidFill>
                  <a:srgbClr val="D73A49"/>
                </a:solidFill>
                <a:highlight>
                  <a:srgbClr val="FFFFFF"/>
                </a:highlight>
                <a:latin typeface="Courier New"/>
                <a:ea typeface="Courier New"/>
                <a:cs typeface="Courier New"/>
                <a:sym typeface="Courier New"/>
              </a:rPr>
              <a:t>::</a:t>
            </a:r>
            <a:r>
              <a:rPr lang="en" sz="1400">
                <a:solidFill>
                  <a:srgbClr val="24292E"/>
                </a:solidFill>
                <a:highlight>
                  <a:srgbClr val="FFFFFF"/>
                </a:highlight>
                <a:latin typeface="Courier New"/>
                <a:ea typeface="Courier New"/>
                <a:cs typeface="Courier New"/>
                <a:sym typeface="Courier New"/>
              </a:rPr>
              <a:t> db</a:t>
            </a:r>
            <a:endParaRPr sz="14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400">
                <a:solidFill>
                  <a:srgbClr val="24292E"/>
                </a:solidFill>
                <a:highlight>
                  <a:srgbClr val="FFFFFF"/>
                </a:highlight>
                <a:latin typeface="Courier New"/>
                <a:ea typeface="Courier New"/>
                <a:cs typeface="Courier New"/>
                <a:sym typeface="Courier New"/>
              </a:rPr>
              <a:t> @callback get(db_ref, </a:t>
            </a:r>
            <a:r>
              <a:rPr lang="en" sz="1400">
                <a:solidFill>
                  <a:srgbClr val="6F42C1"/>
                </a:solidFill>
                <a:highlight>
                  <a:srgbClr val="FFFFFF"/>
                </a:highlight>
                <a:latin typeface="Courier New"/>
                <a:ea typeface="Courier New"/>
                <a:cs typeface="Courier New"/>
                <a:sym typeface="Courier New"/>
              </a:rPr>
              <a:t>MerklePatriciaTree</a:t>
            </a:r>
            <a:r>
              <a:rPr lang="en" sz="1400">
                <a:solidFill>
                  <a:srgbClr val="24292E"/>
                </a:solidFill>
                <a:highlight>
                  <a:srgbClr val="FFFFFF"/>
                </a:highlight>
                <a:latin typeface="Courier New"/>
                <a:ea typeface="Courier New"/>
                <a:cs typeface="Courier New"/>
                <a:sym typeface="Courier New"/>
              </a:rPr>
              <a:t>.</a:t>
            </a:r>
            <a:r>
              <a:rPr lang="en" sz="1400">
                <a:solidFill>
                  <a:srgbClr val="6F42C1"/>
                </a:solidFill>
                <a:highlight>
                  <a:srgbClr val="FFFFFF"/>
                </a:highlight>
                <a:latin typeface="Courier New"/>
                <a:ea typeface="Courier New"/>
                <a:cs typeface="Courier New"/>
                <a:sym typeface="Courier New"/>
              </a:rPr>
              <a:t>Trie</a:t>
            </a:r>
            <a:r>
              <a:rPr lang="en" sz="1400">
                <a:solidFill>
                  <a:srgbClr val="24292E"/>
                </a:solidFill>
                <a:highlight>
                  <a:srgbClr val="FFFFFF"/>
                </a:highlight>
                <a:latin typeface="Courier New"/>
                <a:ea typeface="Courier New"/>
                <a:cs typeface="Courier New"/>
                <a:sym typeface="Courier New"/>
              </a:rPr>
              <a:t>.key()) </a:t>
            </a:r>
            <a:r>
              <a:rPr lang="en" sz="1400">
                <a:solidFill>
                  <a:srgbClr val="D73A49"/>
                </a:solidFill>
                <a:highlight>
                  <a:srgbClr val="FFFFFF"/>
                </a:highlight>
                <a:latin typeface="Courier New"/>
                <a:ea typeface="Courier New"/>
                <a:cs typeface="Courier New"/>
                <a:sym typeface="Courier New"/>
              </a:rPr>
              <a:t>::</a:t>
            </a:r>
            <a:r>
              <a:rPr lang="en" sz="1400">
                <a:solidFill>
                  <a:srgbClr val="24292E"/>
                </a:solidFill>
                <a:highlight>
                  <a:srgbClr val="FFFFFF"/>
                </a:highlight>
                <a:latin typeface="Courier New"/>
                <a:ea typeface="Courier New"/>
                <a:cs typeface="Courier New"/>
                <a:sym typeface="Courier New"/>
              </a:rPr>
              <a:t> {</a:t>
            </a:r>
            <a:r>
              <a:rPr lang="en" sz="1400">
                <a:solidFill>
                  <a:srgbClr val="005CC5"/>
                </a:solidFill>
                <a:highlight>
                  <a:srgbClr val="FFFFFF"/>
                </a:highlight>
                <a:latin typeface="Courier New"/>
                <a:ea typeface="Courier New"/>
                <a:cs typeface="Courier New"/>
                <a:sym typeface="Courier New"/>
              </a:rPr>
              <a:t>:ok</a:t>
            </a:r>
            <a:r>
              <a:rPr lang="en" sz="1400">
                <a:solidFill>
                  <a:srgbClr val="24292E"/>
                </a:solidFill>
                <a:highlight>
                  <a:srgbClr val="FFFFFF"/>
                </a:highlight>
                <a:latin typeface="Courier New"/>
                <a:ea typeface="Courier New"/>
                <a:cs typeface="Courier New"/>
                <a:sym typeface="Courier New"/>
              </a:rPr>
              <a:t>, value} </a:t>
            </a:r>
            <a:r>
              <a:rPr lang="en" sz="1400">
                <a:solidFill>
                  <a:srgbClr val="D73A49"/>
                </a:solidFill>
                <a:highlight>
                  <a:srgbClr val="FFFFFF"/>
                </a:highlight>
                <a:latin typeface="Courier New"/>
                <a:ea typeface="Courier New"/>
                <a:cs typeface="Courier New"/>
                <a:sym typeface="Courier New"/>
              </a:rPr>
              <a:t>|</a:t>
            </a:r>
            <a:r>
              <a:rPr lang="en" sz="1400">
                <a:solidFill>
                  <a:srgbClr val="24292E"/>
                </a:solidFill>
                <a:highlight>
                  <a:srgbClr val="FFFFFF"/>
                </a:highlight>
                <a:latin typeface="Courier New"/>
                <a:ea typeface="Courier New"/>
                <a:cs typeface="Courier New"/>
                <a:sym typeface="Courier New"/>
              </a:rPr>
              <a:t> </a:t>
            </a:r>
            <a:r>
              <a:rPr lang="en" sz="1400">
                <a:solidFill>
                  <a:srgbClr val="005CC5"/>
                </a:solidFill>
                <a:highlight>
                  <a:srgbClr val="FFFFFF"/>
                </a:highlight>
                <a:latin typeface="Courier New"/>
                <a:ea typeface="Courier New"/>
                <a:cs typeface="Courier New"/>
                <a:sym typeface="Courier New"/>
              </a:rPr>
              <a:t>:not_found</a:t>
            </a:r>
            <a:endParaRPr sz="1400">
              <a:solidFill>
                <a:srgbClr val="005CC5"/>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400">
                <a:solidFill>
                  <a:srgbClr val="24292E"/>
                </a:solidFill>
                <a:highlight>
                  <a:srgbClr val="FFFFFF"/>
                </a:highlight>
                <a:latin typeface="Courier New"/>
                <a:ea typeface="Courier New"/>
                <a:cs typeface="Courier New"/>
                <a:sym typeface="Courier New"/>
              </a:rPr>
              <a:t> @callback put!(db_ref, </a:t>
            </a:r>
            <a:r>
              <a:rPr lang="en" sz="1400">
                <a:solidFill>
                  <a:srgbClr val="6F42C1"/>
                </a:solidFill>
                <a:highlight>
                  <a:srgbClr val="FFFFFF"/>
                </a:highlight>
                <a:latin typeface="Courier New"/>
                <a:ea typeface="Courier New"/>
                <a:cs typeface="Courier New"/>
                <a:sym typeface="Courier New"/>
              </a:rPr>
              <a:t>MerklePatriciaTree</a:t>
            </a:r>
            <a:r>
              <a:rPr lang="en" sz="1400">
                <a:solidFill>
                  <a:srgbClr val="24292E"/>
                </a:solidFill>
                <a:highlight>
                  <a:srgbClr val="FFFFFF"/>
                </a:highlight>
                <a:latin typeface="Courier New"/>
                <a:ea typeface="Courier New"/>
                <a:cs typeface="Courier New"/>
                <a:sym typeface="Courier New"/>
              </a:rPr>
              <a:t>.</a:t>
            </a:r>
            <a:r>
              <a:rPr lang="en" sz="1400">
                <a:solidFill>
                  <a:srgbClr val="6F42C1"/>
                </a:solidFill>
                <a:highlight>
                  <a:srgbClr val="FFFFFF"/>
                </a:highlight>
                <a:latin typeface="Courier New"/>
                <a:ea typeface="Courier New"/>
                <a:cs typeface="Courier New"/>
                <a:sym typeface="Courier New"/>
              </a:rPr>
              <a:t>Trie</a:t>
            </a:r>
            <a:r>
              <a:rPr lang="en" sz="1400">
                <a:solidFill>
                  <a:srgbClr val="24292E"/>
                </a:solidFill>
                <a:highlight>
                  <a:srgbClr val="FFFFFF"/>
                </a:highlight>
                <a:latin typeface="Courier New"/>
                <a:ea typeface="Courier New"/>
                <a:cs typeface="Courier New"/>
                <a:sym typeface="Courier New"/>
              </a:rPr>
              <a:t>.key(), value) </a:t>
            </a:r>
            <a:r>
              <a:rPr lang="en" sz="1400">
                <a:solidFill>
                  <a:srgbClr val="D73A49"/>
                </a:solidFill>
                <a:highlight>
                  <a:srgbClr val="FFFFFF"/>
                </a:highlight>
                <a:latin typeface="Courier New"/>
                <a:ea typeface="Courier New"/>
                <a:cs typeface="Courier New"/>
                <a:sym typeface="Courier New"/>
              </a:rPr>
              <a:t>::</a:t>
            </a:r>
            <a:r>
              <a:rPr lang="en" sz="1400">
                <a:solidFill>
                  <a:srgbClr val="24292E"/>
                </a:solidFill>
                <a:highlight>
                  <a:srgbClr val="FFFFFF"/>
                </a:highlight>
                <a:latin typeface="Courier New"/>
                <a:ea typeface="Courier New"/>
                <a:cs typeface="Courier New"/>
                <a:sym typeface="Courier New"/>
              </a:rPr>
              <a:t> </a:t>
            </a:r>
            <a:r>
              <a:rPr lang="en" sz="1400">
                <a:solidFill>
                  <a:srgbClr val="005CC5"/>
                </a:solidFill>
                <a:highlight>
                  <a:srgbClr val="FFFFFF"/>
                </a:highlight>
                <a:latin typeface="Courier New"/>
                <a:ea typeface="Courier New"/>
                <a:cs typeface="Courier New"/>
                <a:sym typeface="Courier New"/>
              </a:rPr>
              <a:t>:ok</a:t>
            </a:r>
            <a:endParaRPr sz="1400">
              <a:solidFill>
                <a:srgbClr val="005CC5"/>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400">
                <a:solidFill>
                  <a:srgbClr val="24292E"/>
                </a:solidFill>
                <a:highlight>
                  <a:srgbClr val="FFFFFF"/>
                </a:highlight>
                <a:latin typeface="Courier New"/>
                <a:ea typeface="Courier New"/>
                <a:cs typeface="Courier New"/>
                <a:sym typeface="Courier New"/>
              </a:rPr>
              <a:t> @callback delete!(db_ref(), </a:t>
            </a:r>
            <a:r>
              <a:rPr lang="en" sz="1400">
                <a:solidFill>
                  <a:srgbClr val="6F42C1"/>
                </a:solidFill>
                <a:highlight>
                  <a:srgbClr val="FFFFFF"/>
                </a:highlight>
                <a:latin typeface="Courier New"/>
                <a:ea typeface="Courier New"/>
                <a:cs typeface="Courier New"/>
                <a:sym typeface="Courier New"/>
              </a:rPr>
              <a:t>MerklePatriciaTree</a:t>
            </a:r>
            <a:r>
              <a:rPr lang="en" sz="1400">
                <a:solidFill>
                  <a:srgbClr val="24292E"/>
                </a:solidFill>
                <a:highlight>
                  <a:srgbClr val="FFFFFF"/>
                </a:highlight>
                <a:latin typeface="Courier New"/>
                <a:ea typeface="Courier New"/>
                <a:cs typeface="Courier New"/>
                <a:sym typeface="Courier New"/>
              </a:rPr>
              <a:t>.</a:t>
            </a:r>
            <a:r>
              <a:rPr lang="en" sz="1400">
                <a:solidFill>
                  <a:srgbClr val="6F42C1"/>
                </a:solidFill>
                <a:highlight>
                  <a:srgbClr val="FFFFFF"/>
                </a:highlight>
                <a:latin typeface="Courier New"/>
                <a:ea typeface="Courier New"/>
                <a:cs typeface="Courier New"/>
                <a:sym typeface="Courier New"/>
              </a:rPr>
              <a:t>Trie</a:t>
            </a:r>
            <a:r>
              <a:rPr lang="en" sz="1400">
                <a:solidFill>
                  <a:srgbClr val="24292E"/>
                </a:solidFill>
                <a:highlight>
                  <a:srgbClr val="FFFFFF"/>
                </a:highlight>
                <a:latin typeface="Courier New"/>
                <a:ea typeface="Courier New"/>
                <a:cs typeface="Courier New"/>
                <a:sym typeface="Courier New"/>
              </a:rPr>
              <a:t>.key()) </a:t>
            </a:r>
            <a:r>
              <a:rPr lang="en" sz="1400">
                <a:solidFill>
                  <a:srgbClr val="D73A49"/>
                </a:solidFill>
                <a:highlight>
                  <a:srgbClr val="FFFFFF"/>
                </a:highlight>
                <a:latin typeface="Courier New"/>
                <a:ea typeface="Courier New"/>
                <a:cs typeface="Courier New"/>
                <a:sym typeface="Courier New"/>
              </a:rPr>
              <a:t>::</a:t>
            </a:r>
            <a:r>
              <a:rPr lang="en" sz="1400">
                <a:solidFill>
                  <a:srgbClr val="24292E"/>
                </a:solidFill>
                <a:highlight>
                  <a:srgbClr val="FFFFFF"/>
                </a:highlight>
                <a:latin typeface="Courier New"/>
                <a:ea typeface="Courier New"/>
                <a:cs typeface="Courier New"/>
                <a:sym typeface="Courier New"/>
              </a:rPr>
              <a:t> </a:t>
            </a:r>
            <a:r>
              <a:rPr lang="en" sz="1400">
                <a:solidFill>
                  <a:srgbClr val="005CC5"/>
                </a:solidFill>
                <a:highlight>
                  <a:srgbClr val="FFFFFF"/>
                </a:highlight>
                <a:latin typeface="Courier New"/>
                <a:ea typeface="Courier New"/>
                <a:cs typeface="Courier New"/>
                <a:sym typeface="Courier New"/>
              </a:rPr>
              <a:t>:ok</a:t>
            </a:r>
            <a:endParaRPr sz="1400">
              <a:solidFill>
                <a:srgbClr val="005CC5"/>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400">
                <a:solidFill>
                  <a:srgbClr val="24292E"/>
                </a:solidFill>
                <a:highlight>
                  <a:srgbClr val="FFFFFF"/>
                </a:highlight>
                <a:latin typeface="Courier New"/>
                <a:ea typeface="Courier New"/>
                <a:cs typeface="Courier New"/>
                <a:sym typeface="Courier New"/>
              </a:rPr>
              <a:t> @callback batch_put!(db_ref, </a:t>
            </a:r>
            <a:r>
              <a:rPr lang="en" sz="1400">
                <a:solidFill>
                  <a:srgbClr val="6F42C1"/>
                </a:solidFill>
                <a:highlight>
                  <a:srgbClr val="FFFFFF"/>
                </a:highlight>
                <a:latin typeface="Courier New"/>
                <a:ea typeface="Courier New"/>
                <a:cs typeface="Courier New"/>
                <a:sym typeface="Courier New"/>
              </a:rPr>
              <a:t>Enumerable</a:t>
            </a:r>
            <a:r>
              <a:rPr lang="en" sz="1400">
                <a:solidFill>
                  <a:srgbClr val="24292E"/>
                </a:solidFill>
                <a:highlight>
                  <a:srgbClr val="FFFFFF"/>
                </a:highlight>
                <a:latin typeface="Courier New"/>
                <a:ea typeface="Courier New"/>
                <a:cs typeface="Courier New"/>
                <a:sym typeface="Courier New"/>
              </a:rPr>
              <a:t>.t(), integer()) </a:t>
            </a:r>
            <a:r>
              <a:rPr lang="en" sz="1400">
                <a:solidFill>
                  <a:srgbClr val="D73A49"/>
                </a:solidFill>
                <a:highlight>
                  <a:srgbClr val="FFFFFF"/>
                </a:highlight>
                <a:latin typeface="Courier New"/>
                <a:ea typeface="Courier New"/>
                <a:cs typeface="Courier New"/>
                <a:sym typeface="Courier New"/>
              </a:rPr>
              <a:t>::</a:t>
            </a:r>
            <a:r>
              <a:rPr lang="en" sz="1400">
                <a:solidFill>
                  <a:srgbClr val="24292E"/>
                </a:solidFill>
                <a:highlight>
                  <a:srgbClr val="FFFFFF"/>
                </a:highlight>
                <a:latin typeface="Courier New"/>
                <a:ea typeface="Courier New"/>
                <a:cs typeface="Courier New"/>
                <a:sym typeface="Courier New"/>
              </a:rPr>
              <a:t> </a:t>
            </a:r>
            <a:r>
              <a:rPr lang="en" sz="1400">
                <a:solidFill>
                  <a:srgbClr val="005CC5"/>
                </a:solidFill>
                <a:highlight>
                  <a:srgbClr val="FFFFFF"/>
                </a:highlight>
                <a:latin typeface="Courier New"/>
                <a:ea typeface="Courier New"/>
                <a:cs typeface="Courier New"/>
                <a:sym typeface="Courier New"/>
              </a:rPr>
              <a:t>:ok</a:t>
            </a:r>
            <a:endParaRPr sz="1400">
              <a:solidFill>
                <a:srgbClr val="005CC5"/>
              </a:solidFill>
              <a:highlight>
                <a:srgbClr val="FFFFFF"/>
              </a:highlight>
              <a:latin typeface="Courier New"/>
              <a:ea typeface="Courier New"/>
              <a:cs typeface="Courier New"/>
              <a:sym typeface="Courier New"/>
            </a:endParaRPr>
          </a:p>
          <a:p>
            <a:pPr indent="0" lvl="0" marL="0" rtl="0" algn="l">
              <a:spcBef>
                <a:spcPts val="0"/>
              </a:spcBef>
              <a:spcAft>
                <a:spcPts val="1600"/>
              </a:spcAft>
              <a:buNone/>
            </a:pPr>
            <a:r>
              <a:t/>
            </a:r>
            <a:endParaRPr/>
          </a:p>
        </p:txBody>
      </p:sp>
      <p:sp>
        <p:nvSpPr>
          <p:cNvPr id="289" name="Google Shape;289;p4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96" name="Google Shape;296;p4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97" name="Google Shape;297;p43"/>
          <p:cNvPicPr preferRelativeResize="0"/>
          <p:nvPr/>
        </p:nvPicPr>
        <p:blipFill>
          <a:blip r:embed="rId3">
            <a:alphaModFix/>
          </a:blip>
          <a:stretch>
            <a:fillRect/>
          </a:stretch>
        </p:blipFill>
        <p:spPr>
          <a:xfrm>
            <a:off x="2786063" y="190500"/>
            <a:ext cx="3571875" cy="4762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303" name="Google Shape;303;p44"/>
          <p:cNvPicPr preferRelativeResize="0"/>
          <p:nvPr/>
        </p:nvPicPr>
        <p:blipFill>
          <a:blip r:embed="rId3">
            <a:alphaModFix/>
          </a:blip>
          <a:stretch>
            <a:fillRect/>
          </a:stretch>
        </p:blipFill>
        <p:spPr>
          <a:xfrm>
            <a:off x="2138727" y="95950"/>
            <a:ext cx="4533548" cy="5047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10" name="Google Shape;310;p4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311" name="Google Shape;311;p45"/>
          <p:cNvPicPr preferRelativeResize="0"/>
          <p:nvPr/>
        </p:nvPicPr>
        <p:blipFill>
          <a:blip r:embed="rId3">
            <a:alphaModFix/>
          </a:blip>
          <a:stretch>
            <a:fillRect/>
          </a:stretch>
        </p:blipFill>
        <p:spPr>
          <a:xfrm>
            <a:off x="2052566" y="0"/>
            <a:ext cx="4619709"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18" name="Google Shape;318;p4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319" name="Google Shape;319;p46"/>
          <p:cNvPicPr preferRelativeResize="0"/>
          <p:nvPr/>
        </p:nvPicPr>
        <p:blipFill>
          <a:blip r:embed="rId3">
            <a:alphaModFix/>
          </a:blip>
          <a:stretch>
            <a:fillRect/>
          </a:stretch>
        </p:blipFill>
        <p:spPr>
          <a:xfrm>
            <a:off x="2052540" y="0"/>
            <a:ext cx="4619711"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26" name="Google Shape;326;p4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327" name="Google Shape;327;p47"/>
          <p:cNvPicPr preferRelativeResize="0"/>
          <p:nvPr/>
        </p:nvPicPr>
        <p:blipFill>
          <a:blip r:embed="rId3">
            <a:alphaModFix/>
          </a:blip>
          <a:stretch>
            <a:fillRect/>
          </a:stretch>
        </p:blipFill>
        <p:spPr>
          <a:xfrm>
            <a:off x="2262138" y="0"/>
            <a:ext cx="4619712"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34" name="Google Shape;334;p4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335" name="Google Shape;335;p48"/>
          <p:cNvPicPr preferRelativeResize="0"/>
          <p:nvPr/>
        </p:nvPicPr>
        <p:blipFill>
          <a:blip r:embed="rId3">
            <a:alphaModFix/>
          </a:blip>
          <a:stretch>
            <a:fillRect/>
          </a:stretch>
        </p:blipFill>
        <p:spPr>
          <a:xfrm>
            <a:off x="2052563" y="0"/>
            <a:ext cx="4619712"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42" name="Google Shape;342;p4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343" name="Google Shape;343;p49"/>
          <p:cNvPicPr preferRelativeResize="0"/>
          <p:nvPr/>
        </p:nvPicPr>
        <p:blipFill>
          <a:blip r:embed="rId3">
            <a:alphaModFix/>
          </a:blip>
          <a:stretch>
            <a:fillRect/>
          </a:stretch>
        </p:blipFill>
        <p:spPr>
          <a:xfrm>
            <a:off x="823700" y="834500"/>
            <a:ext cx="6860350" cy="3829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0" name="Google Shape;350;p50"/>
          <p:cNvPicPr preferRelativeResize="0"/>
          <p:nvPr/>
        </p:nvPicPr>
        <p:blipFill>
          <a:blip r:embed="rId3">
            <a:alphaModFix/>
          </a:blip>
          <a:stretch>
            <a:fillRect/>
          </a:stretch>
        </p:blipFill>
        <p:spPr>
          <a:xfrm>
            <a:off x="2000250" y="0"/>
            <a:ext cx="5143500" cy="5143500"/>
          </a:xfrm>
          <a:prstGeom prst="rect">
            <a:avLst/>
          </a:prstGeom>
          <a:noFill/>
          <a:ln>
            <a:noFill/>
          </a:ln>
        </p:spPr>
      </p:pic>
      <p:sp>
        <p:nvSpPr>
          <p:cNvPr id="351" name="Google Shape;351;p5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EVM</a:t>
            </a:r>
            <a:endParaRPr/>
          </a:p>
        </p:txBody>
      </p:sp>
      <p:sp>
        <p:nvSpPr>
          <p:cNvPr id="357" name="Google Shape;357;p51"/>
          <p:cNvSpPr txBox="1"/>
          <p:nvPr>
            <p:ph idx="1" type="body"/>
          </p:nvPr>
        </p:nvSpPr>
        <p:spPr>
          <a:xfrm>
            <a:off x="311700" y="1728775"/>
            <a:ext cx="8520600" cy="2840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internal state and computation</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executes machine code compiled from Solidity, LLL etc</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stack machine, the stack has a maximum size of 1024</a:t>
            </a:r>
            <a:endParaRPr sz="2400">
              <a:solidFill>
                <a:srgbClr val="000000"/>
              </a:solidFill>
            </a:endParaRPr>
          </a:p>
        </p:txBody>
      </p:sp>
      <p:sp>
        <p:nvSpPr>
          <p:cNvPr id="358" name="Google Shape;358;p5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4" name="Google Shape;84;p1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85" name="Google Shape;85;p16"/>
          <p:cNvPicPr preferRelativeResize="0"/>
          <p:nvPr/>
        </p:nvPicPr>
        <p:blipFill>
          <a:blip r:embed="rId3">
            <a:alphaModFix/>
          </a:blip>
          <a:stretch>
            <a:fillRect/>
          </a:stretch>
        </p:blipFill>
        <p:spPr>
          <a:xfrm>
            <a:off x="1905000" y="333375"/>
            <a:ext cx="5334000" cy="4476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65" name="Google Shape;365;p5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366" name="Google Shape;366;p52"/>
          <p:cNvPicPr preferRelativeResize="0"/>
          <p:nvPr/>
        </p:nvPicPr>
        <p:blipFill>
          <a:blip r:embed="rId3">
            <a:alphaModFix/>
          </a:blip>
          <a:stretch>
            <a:fillRect/>
          </a:stretch>
        </p:blipFill>
        <p:spPr>
          <a:xfrm>
            <a:off x="2203350" y="203100"/>
            <a:ext cx="4879250" cy="4879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EVM</a:t>
            </a:r>
            <a:endParaRPr/>
          </a:p>
        </p:txBody>
      </p:sp>
      <p:sp>
        <p:nvSpPr>
          <p:cNvPr id="372" name="Google Shape;372;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3" name="Google Shape;373;p53"/>
          <p:cNvPicPr preferRelativeResize="0"/>
          <p:nvPr/>
        </p:nvPicPr>
        <p:blipFill>
          <a:blip r:embed="rId3">
            <a:alphaModFix/>
          </a:blip>
          <a:stretch>
            <a:fillRect/>
          </a:stretch>
        </p:blipFill>
        <p:spPr>
          <a:xfrm>
            <a:off x="443202" y="0"/>
            <a:ext cx="8052148" cy="5082350"/>
          </a:xfrm>
          <a:prstGeom prst="rect">
            <a:avLst/>
          </a:prstGeom>
          <a:noFill/>
          <a:ln>
            <a:noFill/>
          </a:ln>
        </p:spPr>
      </p:pic>
      <p:sp>
        <p:nvSpPr>
          <p:cNvPr id="374" name="Google Shape;374;p5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4"/>
          <p:cNvSpPr txBox="1"/>
          <p:nvPr>
            <p:ph idx="1" type="body"/>
          </p:nvPr>
        </p:nvSpPr>
        <p:spPr>
          <a:xfrm>
            <a:off x="285250" y="258500"/>
            <a:ext cx="8547000" cy="4310400"/>
          </a:xfrm>
          <a:prstGeom prst="rect">
            <a:avLst/>
          </a:prstGeom>
        </p:spPr>
        <p:txBody>
          <a:bodyPr anchorCtr="0" anchor="t" bIns="91425" lIns="91425" spcFirstLastPara="1" rIns="91425" wrap="square" tIns="91425">
            <a:noAutofit/>
          </a:bodyPr>
          <a:lstStyle/>
          <a:p>
            <a:pPr indent="0" lvl="0" marL="0" rtl="0" algn="l">
              <a:lnSpc>
                <a:spcPct val="142857"/>
              </a:lnSpc>
              <a:spcBef>
                <a:spcPts val="0"/>
              </a:spcBef>
              <a:spcAft>
                <a:spcPts val="0"/>
              </a:spcAft>
              <a:buClr>
                <a:srgbClr val="000000"/>
              </a:buClr>
              <a:buSzPts val="1100"/>
              <a:buFont typeface="Arial"/>
              <a:buNone/>
            </a:pPr>
            <a:r>
              <a:rPr lang="en" sz="1200">
                <a:solidFill>
                  <a:srgbClr val="D73A49"/>
                </a:solidFill>
                <a:highlight>
                  <a:srgbClr val="FFFFFF"/>
                </a:highlight>
                <a:latin typeface="Courier New"/>
                <a:ea typeface="Courier New"/>
                <a:cs typeface="Courier New"/>
                <a:sym typeface="Courier New"/>
              </a:rPr>
              <a:t>def</a:t>
            </a:r>
            <a:r>
              <a:rPr lang="en" sz="1200">
                <a:solidFill>
                  <a:srgbClr val="24292E"/>
                </a:solidFill>
                <a:highlight>
                  <a:srgbClr val="FFFFFF"/>
                </a:highlight>
                <a:latin typeface="Courier New"/>
                <a:ea typeface="Courier New"/>
                <a:cs typeface="Courier New"/>
                <a:sym typeface="Courier New"/>
              </a:rPr>
              <a:t> </a:t>
            </a:r>
            <a:r>
              <a:rPr lang="en" sz="1200">
                <a:solidFill>
                  <a:srgbClr val="6F42C1"/>
                </a:solidFill>
                <a:highlight>
                  <a:srgbClr val="FFFFFF"/>
                </a:highlight>
                <a:latin typeface="Courier New"/>
                <a:ea typeface="Courier New"/>
                <a:cs typeface="Courier New"/>
                <a:sym typeface="Courier New"/>
              </a:rPr>
              <a:t>cycle</a:t>
            </a:r>
            <a:r>
              <a:rPr lang="en" sz="1200">
                <a:solidFill>
                  <a:srgbClr val="24292E"/>
                </a:solidFill>
                <a:highlight>
                  <a:srgbClr val="FFFFFF"/>
                </a:highlight>
                <a:latin typeface="Courier New"/>
                <a:ea typeface="Courier New"/>
                <a:cs typeface="Courier New"/>
                <a:sym typeface="Courier New"/>
              </a:rPr>
              <a:t>(machine_state, sub_state, exec_env, cost_with_status) </a:t>
            </a:r>
            <a:r>
              <a:rPr lang="en" sz="1200">
                <a:solidFill>
                  <a:srgbClr val="D73A49"/>
                </a:solidFill>
                <a:highlight>
                  <a:srgbClr val="FFFFFF"/>
                </a:highlight>
                <a:latin typeface="Courier New"/>
                <a:ea typeface="Courier New"/>
                <a:cs typeface="Courier New"/>
                <a:sym typeface="Courier New"/>
              </a:rPr>
              <a:t>do</a:t>
            </a:r>
            <a:endParaRPr sz="1200">
              <a:solidFill>
                <a:srgbClr val="D73A49"/>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operation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6F42C1"/>
                </a:solidFill>
                <a:highlight>
                  <a:srgbClr val="FFFFFF"/>
                </a:highlight>
                <a:latin typeface="Courier New"/>
                <a:ea typeface="Courier New"/>
                <a:cs typeface="Courier New"/>
                <a:sym typeface="Courier New"/>
              </a:rPr>
              <a:t>MachineCode</a:t>
            </a:r>
            <a:r>
              <a:rPr lang="en" sz="1200">
                <a:solidFill>
                  <a:srgbClr val="24292E"/>
                </a:solidFill>
                <a:highlight>
                  <a:srgbClr val="FFFFFF"/>
                </a:highlight>
                <a:latin typeface="Courier New"/>
                <a:ea typeface="Courier New"/>
                <a:cs typeface="Courier New"/>
                <a:sym typeface="Courier New"/>
              </a:rPr>
              <a:t>.current_operation(machine_state, exec_env)</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en" sz="1200">
                <a:solidFill>
                  <a:srgbClr val="24292E"/>
                </a:solidFill>
                <a:highlight>
                  <a:srgbClr val="FFFFFF"/>
                </a:highlight>
                <a:latin typeface="Courier New"/>
                <a:ea typeface="Courier New"/>
                <a:cs typeface="Courier New"/>
                <a:sym typeface="Courier New"/>
              </a:rPr>
              <a:t>   inputs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6F42C1"/>
                </a:solidFill>
                <a:highlight>
                  <a:srgbClr val="FFFFFF"/>
                </a:highlight>
                <a:latin typeface="Courier New"/>
                <a:ea typeface="Courier New"/>
                <a:cs typeface="Courier New"/>
                <a:sym typeface="Courier New"/>
              </a:rPr>
              <a:t>Operation</a:t>
            </a:r>
            <a:r>
              <a:rPr lang="en" sz="1200">
                <a:solidFill>
                  <a:srgbClr val="24292E"/>
                </a:solidFill>
                <a:highlight>
                  <a:srgbClr val="FFFFFF"/>
                </a:highlight>
                <a:latin typeface="Courier New"/>
                <a:ea typeface="Courier New"/>
                <a:cs typeface="Courier New"/>
                <a:sym typeface="Courier New"/>
              </a:rPr>
              <a:t>.inputs(operation, machine_state)</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machine_state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6F42C1"/>
                </a:solidFill>
                <a:highlight>
                  <a:srgbClr val="FFFFFF"/>
                </a:highlight>
                <a:latin typeface="Courier New"/>
                <a:ea typeface="Courier New"/>
                <a:cs typeface="Courier New"/>
                <a:sym typeface="Courier New"/>
              </a:rPr>
              <a:t>MachineState</a:t>
            </a:r>
            <a:r>
              <a:rPr lang="en" sz="1200">
                <a:solidFill>
                  <a:srgbClr val="24292E"/>
                </a:solidFill>
                <a:highlight>
                  <a:srgbClr val="FFFFFF"/>
                </a:highlight>
                <a:latin typeface="Courier New"/>
                <a:ea typeface="Courier New"/>
                <a:cs typeface="Courier New"/>
                <a:sym typeface="Courier New"/>
              </a:rPr>
              <a:t>.subtract_gas(machine_state, cost_with_status)</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{updated_exec_env, sub_state}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6F42C1"/>
                </a:solidFill>
                <a:highlight>
                  <a:srgbClr val="FFFFFF"/>
                </a:highlight>
                <a:latin typeface="Courier New"/>
                <a:ea typeface="Courier New"/>
                <a:cs typeface="Courier New"/>
                <a:sym typeface="Courier New"/>
              </a:rPr>
              <a:t>SubState</a:t>
            </a:r>
            <a:r>
              <a:rPr lang="en" sz="1200">
                <a:solidFill>
                  <a:srgbClr val="24292E"/>
                </a:solidFill>
                <a:highlight>
                  <a:srgbClr val="FFFFFF"/>
                </a:highlight>
                <a:latin typeface="Courier New"/>
                <a:ea typeface="Courier New"/>
                <a:cs typeface="Courier New"/>
                <a:sym typeface="Courier New"/>
              </a:rPr>
              <a:t>.add_refund(machine_state, sub_state, exec_env)</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{n_machine_state, n_sub_state, n_exec_env} </a:t>
            </a:r>
            <a:r>
              <a:rPr lang="en" sz="1200">
                <a:solidFill>
                  <a:srgbClr val="D73A49"/>
                </a:solidFill>
                <a:highlight>
                  <a:srgbClr val="FFFFFF"/>
                </a:highlight>
                <a:latin typeface="Courier New"/>
                <a:ea typeface="Courier New"/>
                <a:cs typeface="Courier New"/>
                <a:sym typeface="Courier New"/>
              </a:rPr>
              <a:t>=</a:t>
            </a:r>
            <a:endParaRPr sz="1200">
              <a:solidFill>
                <a:srgbClr val="D73A49"/>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6F42C1"/>
                </a:solidFill>
                <a:highlight>
                  <a:srgbClr val="FFFFFF"/>
                </a:highlight>
                <a:latin typeface="Courier New"/>
                <a:ea typeface="Courier New"/>
                <a:cs typeface="Courier New"/>
                <a:sym typeface="Courier New"/>
              </a:rPr>
              <a:t>Operation</a:t>
            </a:r>
            <a:r>
              <a:rPr lang="en" sz="1200">
                <a:solidFill>
                  <a:srgbClr val="24292E"/>
                </a:solidFill>
                <a:highlight>
                  <a:srgbClr val="FFFFFF"/>
                </a:highlight>
                <a:latin typeface="Courier New"/>
                <a:ea typeface="Courier New"/>
                <a:cs typeface="Courier New"/>
                <a:sym typeface="Courier New"/>
              </a:rPr>
              <a:t>.run(operation, machine_state, sub_state, updated_exec_env)</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final_machine_state </a:t>
            </a:r>
            <a:r>
              <a:rPr lang="en" sz="1200">
                <a:solidFill>
                  <a:srgbClr val="D73A49"/>
                </a:solidFill>
                <a:highlight>
                  <a:srgbClr val="FFFFFF"/>
                </a:highlight>
                <a:latin typeface="Courier New"/>
                <a:ea typeface="Courier New"/>
                <a:cs typeface="Courier New"/>
                <a:sym typeface="Courier New"/>
              </a:rPr>
              <a:t>=</a:t>
            </a:r>
            <a:endParaRPr sz="1200">
              <a:solidFill>
                <a:srgbClr val="D73A49"/>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n_machine_state</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|&gt;</a:t>
            </a:r>
            <a:r>
              <a:rPr lang="en" sz="1200">
                <a:solidFill>
                  <a:srgbClr val="24292E"/>
                </a:solidFill>
                <a:highlight>
                  <a:srgbClr val="FFFFFF"/>
                </a:highlight>
                <a:latin typeface="Courier New"/>
                <a:ea typeface="Courier New"/>
                <a:cs typeface="Courier New"/>
                <a:sym typeface="Courier New"/>
              </a:rPr>
              <a:t> </a:t>
            </a:r>
            <a:r>
              <a:rPr lang="en" sz="1200">
                <a:solidFill>
                  <a:srgbClr val="6F42C1"/>
                </a:solidFill>
                <a:highlight>
                  <a:srgbClr val="FFFFFF"/>
                </a:highlight>
                <a:latin typeface="Courier New"/>
                <a:ea typeface="Courier New"/>
                <a:cs typeface="Courier New"/>
                <a:sym typeface="Courier New"/>
              </a:rPr>
              <a:t>MachineState</a:t>
            </a:r>
            <a:r>
              <a:rPr lang="en" sz="1200">
                <a:solidFill>
                  <a:srgbClr val="24292E"/>
                </a:solidFill>
                <a:highlight>
                  <a:srgbClr val="FFFFFF"/>
                </a:highlight>
                <a:latin typeface="Courier New"/>
                <a:ea typeface="Courier New"/>
                <a:cs typeface="Courier New"/>
                <a:sym typeface="Courier New"/>
              </a:rPr>
              <a:t>.move_program_counter(operation, inputs)</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|&gt;</a:t>
            </a:r>
            <a:r>
              <a:rPr lang="en" sz="1200">
                <a:solidFill>
                  <a:srgbClr val="24292E"/>
                </a:solidFill>
                <a:highlight>
                  <a:srgbClr val="FFFFFF"/>
                </a:highlight>
                <a:latin typeface="Courier New"/>
                <a:ea typeface="Courier New"/>
                <a:cs typeface="Courier New"/>
                <a:sym typeface="Courier New"/>
              </a:rPr>
              <a:t> </a:t>
            </a:r>
            <a:r>
              <a:rPr lang="en" sz="1200">
                <a:solidFill>
                  <a:srgbClr val="6F42C1"/>
                </a:solidFill>
                <a:highlight>
                  <a:srgbClr val="FFFFFF"/>
                </a:highlight>
                <a:latin typeface="Courier New"/>
                <a:ea typeface="Courier New"/>
                <a:cs typeface="Courier New"/>
                <a:sym typeface="Courier New"/>
              </a:rPr>
              <a:t>MachineState</a:t>
            </a:r>
            <a:r>
              <a:rPr lang="en" sz="1200">
                <a:solidFill>
                  <a:srgbClr val="24292E"/>
                </a:solidFill>
                <a:highlight>
                  <a:srgbClr val="FFFFFF"/>
                </a:highlight>
                <a:latin typeface="Courier New"/>
                <a:ea typeface="Courier New"/>
                <a:cs typeface="Courier New"/>
                <a:sym typeface="Courier New"/>
              </a:rPr>
              <a:t>.increment_step()</a:t>
            </a:r>
            <a:br>
              <a:rPr lang="en" sz="1200">
                <a:solidFill>
                  <a:srgbClr val="24292E"/>
                </a:solidFill>
                <a:highlight>
                  <a:srgbClr val="FFFFFF"/>
                </a:highlight>
                <a:latin typeface="Courier New"/>
                <a:ea typeface="Courier New"/>
                <a:cs typeface="Courier New"/>
                <a:sym typeface="Courier New"/>
              </a:rPr>
            </a:b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{final_machine_state, n_sub_state, n_exec_env}</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end</a:t>
            </a:r>
            <a:endParaRPr sz="1200">
              <a:solidFill>
                <a:srgbClr val="D73A49"/>
              </a:solidFill>
              <a:highlight>
                <a:srgbClr val="FFFFFF"/>
              </a:highlight>
              <a:latin typeface="Courier New"/>
              <a:ea typeface="Courier New"/>
              <a:cs typeface="Courier New"/>
              <a:sym typeface="Courier New"/>
            </a:endParaRPr>
          </a:p>
          <a:p>
            <a:pPr indent="0" lvl="0" marL="0" rtl="0" algn="l">
              <a:spcBef>
                <a:spcPts val="0"/>
              </a:spcBef>
              <a:spcAft>
                <a:spcPts val="1600"/>
              </a:spcAft>
              <a:buNone/>
            </a:pPr>
            <a:r>
              <a:t/>
            </a:r>
            <a:endParaRPr/>
          </a:p>
        </p:txBody>
      </p:sp>
      <p:sp>
        <p:nvSpPr>
          <p:cNvPr id="380" name="Google Shape;380;p5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EVM</a:t>
            </a:r>
            <a:endParaRPr/>
          </a:p>
        </p:txBody>
      </p:sp>
      <p:sp>
        <p:nvSpPr>
          <p:cNvPr id="386" name="Google Shape;386;p55"/>
          <p:cNvSpPr txBox="1"/>
          <p:nvPr>
            <p:ph idx="1" type="body"/>
          </p:nvPr>
        </p:nvSpPr>
        <p:spPr>
          <a:xfrm>
            <a:off x="311700" y="1152475"/>
            <a:ext cx="4211700" cy="3416400"/>
          </a:xfrm>
          <a:prstGeom prst="rect">
            <a:avLst/>
          </a:prstGeom>
        </p:spPr>
        <p:txBody>
          <a:bodyPr anchorCtr="0" anchor="t" bIns="91425" lIns="91425" spcFirstLastPara="1" rIns="91425" wrap="square" tIns="91425">
            <a:noAutofit/>
          </a:bodyPr>
          <a:lstStyle/>
          <a:p>
            <a:pPr indent="0" lvl="0" marL="88900" marR="88900" rtl="0" algn="l">
              <a:lnSpc>
                <a:spcPct val="125000"/>
              </a:lnSpc>
              <a:spcBef>
                <a:spcPts val="0"/>
              </a:spcBef>
              <a:spcAft>
                <a:spcPts val="0"/>
              </a:spcAft>
              <a:buNone/>
            </a:pPr>
            <a:r>
              <a:rPr lang="en" sz="1200">
                <a:solidFill>
                  <a:schemeClr val="dk2"/>
                </a:solidFill>
                <a:highlight>
                  <a:srgbClr val="FFFFFF"/>
                </a:highlight>
                <a:latin typeface="Arial"/>
                <a:ea typeface="Arial"/>
                <a:cs typeface="Arial"/>
                <a:sym typeface="Arial"/>
              </a:rPr>
              <a:t>iex</a:t>
            </a:r>
            <a:r>
              <a:rPr lang="en" sz="1200">
                <a:solidFill>
                  <a:schemeClr val="accent1"/>
                </a:solidFill>
                <a:highlight>
                  <a:srgbClr val="FFFFFF"/>
                </a:highlight>
                <a:latin typeface="Arial"/>
                <a:ea typeface="Arial"/>
                <a:cs typeface="Arial"/>
                <a:sym typeface="Arial"/>
              </a:rPr>
              <a:t>&gt;</a:t>
            </a:r>
            <a:r>
              <a:rPr lang="en" sz="1200">
                <a:solidFill>
                  <a:schemeClr val="dk2"/>
                </a:solidFill>
                <a:highlight>
                  <a:srgbClr val="FFFFFF"/>
                </a:highlight>
                <a:latin typeface="Arial"/>
                <a:ea typeface="Arial"/>
                <a:cs typeface="Arial"/>
                <a:sym typeface="Arial"/>
              </a:rPr>
              <a:t> code </a:t>
            </a:r>
            <a:r>
              <a:rPr lang="en" sz="1200">
                <a:solidFill>
                  <a:schemeClr val="accent1"/>
                </a:solidFill>
                <a:highlight>
                  <a:srgbClr val="FFFFFF"/>
                </a:highlight>
                <a:latin typeface="Arial"/>
                <a:ea typeface="Arial"/>
                <a:cs typeface="Arial"/>
                <a:sym typeface="Arial"/>
              </a:rPr>
              <a:t>=</a:t>
            </a:r>
            <a:r>
              <a:rPr lang="en" sz="1200">
                <a:solidFill>
                  <a:schemeClr val="dk2"/>
                </a:solidFill>
                <a:highlight>
                  <a:srgbClr val="FFFFFF"/>
                </a:highlight>
                <a:latin typeface="Arial"/>
                <a:ea typeface="Arial"/>
                <a:cs typeface="Arial"/>
                <a:sym typeface="Arial"/>
              </a:rPr>
              <a:t> </a:t>
            </a:r>
            <a:r>
              <a:rPr lang="en" sz="1200">
                <a:solidFill>
                  <a:schemeClr val="accent1"/>
                </a:solidFill>
                <a:highlight>
                  <a:srgbClr val="FFFFFF"/>
                </a:highlight>
                <a:latin typeface="Arial"/>
                <a:ea typeface="Arial"/>
                <a:cs typeface="Arial"/>
                <a:sym typeface="Arial"/>
              </a:rPr>
              <a:t>&lt;&lt;</a:t>
            </a:r>
            <a:r>
              <a:rPr b="1" lang="en" sz="1200">
                <a:solidFill>
                  <a:srgbClr val="0000DD"/>
                </a:solidFill>
                <a:highlight>
                  <a:srgbClr val="FFFFFF"/>
                </a:highlight>
                <a:latin typeface="Arial"/>
                <a:ea typeface="Arial"/>
                <a:cs typeface="Arial"/>
                <a:sym typeface="Arial"/>
              </a:rPr>
              <a:t>96</a:t>
            </a:r>
            <a:r>
              <a:rPr lang="en" sz="1200">
                <a:solidFill>
                  <a:schemeClr val="dk2"/>
                </a:solidFill>
                <a:highlight>
                  <a:srgbClr val="FFFFFF"/>
                </a:highlight>
                <a:latin typeface="Arial"/>
                <a:ea typeface="Arial"/>
                <a:cs typeface="Arial"/>
                <a:sym typeface="Arial"/>
              </a:rPr>
              <a:t>, </a:t>
            </a:r>
            <a:r>
              <a:rPr b="1" lang="en" sz="1200">
                <a:solidFill>
                  <a:srgbClr val="0000DD"/>
                </a:solidFill>
                <a:highlight>
                  <a:srgbClr val="FFFFFF"/>
                </a:highlight>
                <a:latin typeface="Arial"/>
                <a:ea typeface="Arial"/>
                <a:cs typeface="Arial"/>
                <a:sym typeface="Arial"/>
              </a:rPr>
              <a:t>1</a:t>
            </a:r>
            <a:r>
              <a:rPr lang="en" sz="1200">
                <a:solidFill>
                  <a:schemeClr val="dk2"/>
                </a:solidFill>
                <a:highlight>
                  <a:srgbClr val="FFFFFF"/>
                </a:highlight>
                <a:latin typeface="Arial"/>
                <a:ea typeface="Arial"/>
                <a:cs typeface="Arial"/>
                <a:sym typeface="Arial"/>
              </a:rPr>
              <a:t>, </a:t>
            </a:r>
            <a:r>
              <a:rPr b="1" lang="en" sz="1200">
                <a:solidFill>
                  <a:srgbClr val="0000DD"/>
                </a:solidFill>
                <a:highlight>
                  <a:srgbClr val="FFFFFF"/>
                </a:highlight>
                <a:latin typeface="Arial"/>
                <a:ea typeface="Arial"/>
                <a:cs typeface="Arial"/>
                <a:sym typeface="Arial"/>
              </a:rPr>
              <a:t>96</a:t>
            </a:r>
            <a:r>
              <a:rPr lang="en" sz="1200">
                <a:solidFill>
                  <a:schemeClr val="dk2"/>
                </a:solidFill>
                <a:highlight>
                  <a:srgbClr val="FFFFFF"/>
                </a:highlight>
                <a:latin typeface="Arial"/>
                <a:ea typeface="Arial"/>
                <a:cs typeface="Arial"/>
                <a:sym typeface="Arial"/>
              </a:rPr>
              <a:t>, </a:t>
            </a:r>
            <a:r>
              <a:rPr b="1" lang="en" sz="1200">
                <a:solidFill>
                  <a:srgbClr val="0000DD"/>
                </a:solidFill>
                <a:highlight>
                  <a:srgbClr val="FFFFFF"/>
                </a:highlight>
                <a:latin typeface="Arial"/>
                <a:ea typeface="Arial"/>
                <a:cs typeface="Arial"/>
                <a:sym typeface="Arial"/>
              </a:rPr>
              <a:t>0</a:t>
            </a:r>
            <a:r>
              <a:rPr lang="en" sz="1200">
                <a:solidFill>
                  <a:schemeClr val="dk2"/>
                </a:solidFill>
                <a:highlight>
                  <a:srgbClr val="FFFFFF"/>
                </a:highlight>
                <a:latin typeface="Arial"/>
                <a:ea typeface="Arial"/>
                <a:cs typeface="Arial"/>
                <a:sym typeface="Arial"/>
              </a:rPr>
              <a:t>, </a:t>
            </a:r>
            <a:r>
              <a:rPr b="1" lang="en" sz="1200">
                <a:solidFill>
                  <a:srgbClr val="0000DD"/>
                </a:solidFill>
                <a:highlight>
                  <a:srgbClr val="FFFFFF"/>
                </a:highlight>
                <a:latin typeface="Arial"/>
                <a:ea typeface="Arial"/>
                <a:cs typeface="Arial"/>
                <a:sym typeface="Arial"/>
              </a:rPr>
              <a:t>1</a:t>
            </a:r>
            <a:r>
              <a:rPr lang="en" sz="1200">
                <a:solidFill>
                  <a:schemeClr val="dk2"/>
                </a:solidFill>
                <a:highlight>
                  <a:srgbClr val="FFFFFF"/>
                </a:highlight>
                <a:latin typeface="Arial"/>
                <a:ea typeface="Arial"/>
                <a:cs typeface="Arial"/>
                <a:sym typeface="Arial"/>
              </a:rPr>
              <a:t>, </a:t>
            </a:r>
            <a:r>
              <a:rPr b="1" lang="en" sz="1200">
                <a:solidFill>
                  <a:srgbClr val="0000DD"/>
                </a:solidFill>
                <a:highlight>
                  <a:srgbClr val="FFFFFF"/>
                </a:highlight>
                <a:latin typeface="Arial"/>
                <a:ea typeface="Arial"/>
                <a:cs typeface="Arial"/>
                <a:sym typeface="Arial"/>
              </a:rPr>
              <a:t>96</a:t>
            </a:r>
            <a:r>
              <a:rPr lang="en" sz="1200">
                <a:solidFill>
                  <a:schemeClr val="dk2"/>
                </a:solidFill>
                <a:highlight>
                  <a:srgbClr val="FFFFFF"/>
                </a:highlight>
                <a:latin typeface="Arial"/>
                <a:ea typeface="Arial"/>
                <a:cs typeface="Arial"/>
                <a:sym typeface="Arial"/>
              </a:rPr>
              <a:t>, </a:t>
            </a:r>
            <a:r>
              <a:rPr b="1" lang="en" sz="1200">
                <a:solidFill>
                  <a:srgbClr val="0000DD"/>
                </a:solidFill>
                <a:highlight>
                  <a:srgbClr val="FFFFFF"/>
                </a:highlight>
                <a:latin typeface="Arial"/>
                <a:ea typeface="Arial"/>
                <a:cs typeface="Arial"/>
                <a:sym typeface="Arial"/>
              </a:rPr>
              <a:t>0</a:t>
            </a:r>
            <a:r>
              <a:rPr lang="en" sz="1200">
                <a:solidFill>
                  <a:schemeClr val="dk2"/>
                </a:solidFill>
                <a:highlight>
                  <a:srgbClr val="FFFFFF"/>
                </a:highlight>
                <a:latin typeface="Arial"/>
                <a:ea typeface="Arial"/>
                <a:cs typeface="Arial"/>
                <a:sym typeface="Arial"/>
              </a:rPr>
              <a:t>, </a:t>
            </a:r>
            <a:r>
              <a:rPr b="1" lang="en" sz="1200">
                <a:solidFill>
                  <a:srgbClr val="0000DD"/>
                </a:solidFill>
                <a:highlight>
                  <a:srgbClr val="FFFFFF"/>
                </a:highlight>
                <a:latin typeface="Arial"/>
                <a:ea typeface="Arial"/>
                <a:cs typeface="Arial"/>
                <a:sym typeface="Arial"/>
              </a:rPr>
              <a:t>85</a:t>
            </a:r>
            <a:r>
              <a:rPr lang="en" sz="1200">
                <a:solidFill>
                  <a:schemeClr val="accent1"/>
                </a:solidFill>
                <a:highlight>
                  <a:srgbClr val="FFFFFF"/>
                </a:highlight>
                <a:latin typeface="Arial"/>
                <a:ea typeface="Arial"/>
                <a:cs typeface="Arial"/>
                <a:sym typeface="Arial"/>
              </a:rPr>
              <a:t>&gt;&gt;</a:t>
            </a:r>
            <a:br>
              <a:rPr lang="en" sz="1200">
                <a:solidFill>
                  <a:schemeClr val="dk2"/>
                </a:solidFill>
                <a:highlight>
                  <a:srgbClr val="FFFFFF"/>
                </a:highlight>
                <a:latin typeface="Arial"/>
                <a:ea typeface="Arial"/>
                <a:cs typeface="Arial"/>
                <a:sym typeface="Arial"/>
              </a:rPr>
            </a:br>
            <a:br>
              <a:rPr lang="en" sz="1200">
                <a:solidFill>
                  <a:schemeClr val="dk2"/>
                </a:solidFill>
                <a:highlight>
                  <a:srgbClr val="FFFFFF"/>
                </a:highlight>
                <a:latin typeface="Arial"/>
                <a:ea typeface="Arial"/>
                <a:cs typeface="Arial"/>
                <a:sym typeface="Arial"/>
              </a:rPr>
            </a:br>
            <a:r>
              <a:rPr lang="en" sz="1200">
                <a:solidFill>
                  <a:schemeClr val="dk2"/>
                </a:solidFill>
                <a:highlight>
                  <a:srgbClr val="FFFFFF"/>
                </a:highlight>
                <a:latin typeface="Arial"/>
                <a:ea typeface="Arial"/>
                <a:cs typeface="Arial"/>
                <a:sym typeface="Arial"/>
              </a:rPr>
              <a:t>iex</a:t>
            </a:r>
            <a:r>
              <a:rPr lang="en" sz="1200">
                <a:solidFill>
                  <a:schemeClr val="accent1"/>
                </a:solidFill>
                <a:highlight>
                  <a:srgbClr val="FFFFFF"/>
                </a:highlight>
                <a:latin typeface="Arial"/>
                <a:ea typeface="Arial"/>
                <a:cs typeface="Arial"/>
                <a:sym typeface="Arial"/>
              </a:rPr>
              <a:t>&gt;</a:t>
            </a:r>
            <a:r>
              <a:rPr lang="en" sz="1200">
                <a:solidFill>
                  <a:schemeClr val="dk2"/>
                </a:solidFill>
                <a:highlight>
                  <a:srgbClr val="FFFFFF"/>
                </a:highlight>
                <a:latin typeface="Arial"/>
                <a:ea typeface="Arial"/>
                <a:cs typeface="Arial"/>
                <a:sym typeface="Arial"/>
              </a:rPr>
              <a:t> code |</a:t>
            </a:r>
            <a:r>
              <a:rPr lang="en" sz="1200">
                <a:solidFill>
                  <a:schemeClr val="accent1"/>
                </a:solidFill>
                <a:highlight>
                  <a:srgbClr val="FFFFFF"/>
                </a:highlight>
                <a:latin typeface="Arial"/>
                <a:ea typeface="Arial"/>
                <a:cs typeface="Arial"/>
                <a:sym typeface="Arial"/>
              </a:rPr>
              <a:t>&gt;</a:t>
            </a:r>
            <a:r>
              <a:rPr lang="en" sz="1200">
                <a:solidFill>
                  <a:schemeClr val="dk2"/>
                </a:solidFill>
                <a:highlight>
                  <a:srgbClr val="FFFFFF"/>
                </a:highlight>
                <a:latin typeface="Arial"/>
                <a:ea typeface="Arial"/>
                <a:cs typeface="Arial"/>
                <a:sym typeface="Arial"/>
              </a:rPr>
              <a:t> </a:t>
            </a:r>
            <a:r>
              <a:rPr lang="en" sz="1200">
                <a:solidFill>
                  <a:srgbClr val="996633"/>
                </a:solidFill>
                <a:highlight>
                  <a:srgbClr val="FFFFFF"/>
                </a:highlight>
                <a:latin typeface="Arial"/>
                <a:ea typeface="Arial"/>
                <a:cs typeface="Arial"/>
                <a:sym typeface="Arial"/>
              </a:rPr>
              <a:t>EVM</a:t>
            </a:r>
            <a:r>
              <a:rPr lang="en" sz="1200">
                <a:solidFill>
                  <a:schemeClr val="dk2"/>
                </a:solidFill>
                <a:highlight>
                  <a:srgbClr val="FFFFFF"/>
                </a:highlight>
                <a:latin typeface="Arial"/>
                <a:ea typeface="Arial"/>
                <a:cs typeface="Arial"/>
                <a:sym typeface="Arial"/>
              </a:rPr>
              <a:t>.</a:t>
            </a:r>
            <a:r>
              <a:rPr lang="en" sz="1200">
                <a:solidFill>
                  <a:srgbClr val="996633"/>
                </a:solidFill>
                <a:highlight>
                  <a:srgbClr val="FFFFFF"/>
                </a:highlight>
                <a:latin typeface="Arial"/>
                <a:ea typeface="Arial"/>
                <a:cs typeface="Arial"/>
                <a:sym typeface="Arial"/>
              </a:rPr>
              <a:t>MachineCode</a:t>
            </a:r>
            <a:r>
              <a:rPr lang="en" sz="1200">
                <a:solidFill>
                  <a:schemeClr val="dk2"/>
                </a:solidFill>
                <a:highlight>
                  <a:srgbClr val="FFFFFF"/>
                </a:highlight>
                <a:latin typeface="Arial"/>
                <a:ea typeface="Arial"/>
                <a:cs typeface="Arial"/>
                <a:sym typeface="Arial"/>
              </a:rPr>
              <a:t>.decompile</a:t>
            </a:r>
            <a:br>
              <a:rPr lang="en" sz="1200">
                <a:solidFill>
                  <a:schemeClr val="dk2"/>
                </a:solidFill>
                <a:highlight>
                  <a:srgbClr val="FFFFFF"/>
                </a:highlight>
                <a:latin typeface="Arial"/>
                <a:ea typeface="Arial"/>
                <a:cs typeface="Arial"/>
                <a:sym typeface="Arial"/>
              </a:rPr>
            </a:br>
            <a:r>
              <a:rPr lang="en" sz="1200">
                <a:solidFill>
                  <a:schemeClr val="dk2"/>
                </a:solidFill>
                <a:highlight>
                  <a:srgbClr val="FFFFFF"/>
                </a:highlight>
                <a:latin typeface="Arial"/>
                <a:ea typeface="Arial"/>
                <a:cs typeface="Arial"/>
                <a:sym typeface="Arial"/>
              </a:rPr>
              <a:t>[:push1, </a:t>
            </a:r>
            <a:r>
              <a:rPr b="1" lang="en" sz="1200">
                <a:solidFill>
                  <a:srgbClr val="0000DD"/>
                </a:solidFill>
                <a:highlight>
                  <a:srgbClr val="FFFFFF"/>
                </a:highlight>
                <a:latin typeface="Arial"/>
                <a:ea typeface="Arial"/>
                <a:cs typeface="Arial"/>
                <a:sym typeface="Arial"/>
              </a:rPr>
              <a:t>1</a:t>
            </a:r>
            <a:r>
              <a:rPr lang="en" sz="1200">
                <a:solidFill>
                  <a:schemeClr val="dk2"/>
                </a:solidFill>
                <a:highlight>
                  <a:srgbClr val="FFFFFF"/>
                </a:highlight>
                <a:latin typeface="Arial"/>
                <a:ea typeface="Arial"/>
                <a:cs typeface="Arial"/>
                <a:sym typeface="Arial"/>
              </a:rPr>
              <a:t>, :push1, </a:t>
            </a:r>
            <a:r>
              <a:rPr b="1" lang="en" sz="1200">
                <a:solidFill>
                  <a:srgbClr val="0000DD"/>
                </a:solidFill>
                <a:highlight>
                  <a:srgbClr val="FFFFFF"/>
                </a:highlight>
                <a:latin typeface="Arial"/>
                <a:ea typeface="Arial"/>
                <a:cs typeface="Arial"/>
                <a:sym typeface="Arial"/>
              </a:rPr>
              <a:t>0</a:t>
            </a:r>
            <a:r>
              <a:rPr lang="en" sz="1200">
                <a:solidFill>
                  <a:schemeClr val="dk2"/>
                </a:solidFill>
                <a:highlight>
                  <a:srgbClr val="FFFFFF"/>
                </a:highlight>
                <a:latin typeface="Arial"/>
                <a:ea typeface="Arial"/>
                <a:cs typeface="Arial"/>
                <a:sym typeface="Arial"/>
              </a:rPr>
              <a:t>, :add, :push1, </a:t>
            </a:r>
            <a:r>
              <a:rPr b="1" lang="en" sz="1200">
                <a:solidFill>
                  <a:srgbClr val="0000DD"/>
                </a:solidFill>
                <a:highlight>
                  <a:srgbClr val="FFFFFF"/>
                </a:highlight>
                <a:latin typeface="Arial"/>
                <a:ea typeface="Arial"/>
                <a:cs typeface="Arial"/>
                <a:sym typeface="Arial"/>
              </a:rPr>
              <a:t>0</a:t>
            </a:r>
            <a:r>
              <a:rPr lang="en" sz="1200">
                <a:solidFill>
                  <a:schemeClr val="dk2"/>
                </a:solidFill>
                <a:highlight>
                  <a:srgbClr val="FFFFFF"/>
                </a:highlight>
                <a:latin typeface="Arial"/>
                <a:ea typeface="Arial"/>
                <a:cs typeface="Arial"/>
                <a:sym typeface="Arial"/>
              </a:rPr>
              <a:t>, :sstore]</a:t>
            </a:r>
            <a:br>
              <a:rPr lang="en" sz="1100">
                <a:solidFill>
                  <a:schemeClr val="dk2"/>
                </a:solidFill>
                <a:highlight>
                  <a:srgbClr val="FFFFFF"/>
                </a:highlight>
                <a:latin typeface="Arial"/>
                <a:ea typeface="Arial"/>
                <a:cs typeface="Arial"/>
                <a:sym typeface="Arial"/>
              </a:rPr>
            </a:br>
            <a:endParaRPr sz="1100">
              <a:solidFill>
                <a:schemeClr val="dk2"/>
              </a:solidFill>
              <a:highlight>
                <a:srgbClr val="FFFFFF"/>
              </a:highlight>
              <a:latin typeface="Arial"/>
              <a:ea typeface="Arial"/>
              <a:cs typeface="Arial"/>
              <a:sym typeface="Arial"/>
            </a:endParaRPr>
          </a:p>
          <a:p>
            <a:pPr indent="0" lvl="0" marL="0" rtl="0" algn="l">
              <a:lnSpc>
                <a:spcPct val="125000"/>
              </a:lnSpc>
              <a:spcBef>
                <a:spcPts val="0"/>
              </a:spcBef>
              <a:spcAft>
                <a:spcPts val="0"/>
              </a:spcAft>
              <a:buNone/>
            </a:pPr>
            <a:r>
              <a:t/>
            </a:r>
            <a:endParaRPr sz="1200">
              <a:solidFill>
                <a:schemeClr val="dk2"/>
              </a:solidFill>
              <a:latin typeface="Arial"/>
              <a:ea typeface="Arial"/>
              <a:cs typeface="Arial"/>
              <a:sym typeface="Arial"/>
            </a:endParaRPr>
          </a:p>
          <a:p>
            <a:pPr indent="0" lvl="0" marL="0" rtl="0" algn="l">
              <a:lnSpc>
                <a:spcPct val="150000"/>
              </a:lnSpc>
              <a:spcBef>
                <a:spcPts val="0"/>
              </a:spcBef>
              <a:spcAft>
                <a:spcPts val="0"/>
              </a:spcAft>
              <a:buNone/>
            </a:pPr>
            <a:br>
              <a:rPr lang="en" sz="900">
                <a:solidFill>
                  <a:schemeClr val="dk2"/>
                </a:solidFill>
                <a:latin typeface="Arial"/>
                <a:ea typeface="Arial"/>
                <a:cs typeface="Arial"/>
                <a:sym typeface="Arial"/>
              </a:rPr>
            </a:br>
            <a:br>
              <a:rPr lang="en" sz="900">
                <a:solidFill>
                  <a:schemeClr val="dk2"/>
                </a:solidFill>
                <a:latin typeface="Arial"/>
                <a:ea typeface="Arial"/>
                <a:cs typeface="Arial"/>
                <a:sym typeface="Arial"/>
              </a:rPr>
            </a:br>
            <a:endParaRPr sz="1150">
              <a:solidFill>
                <a:schemeClr val="dk2"/>
              </a:solidFill>
              <a:latin typeface="Arial"/>
              <a:ea typeface="Arial"/>
              <a:cs typeface="Arial"/>
              <a:sym typeface="Arial"/>
            </a:endParaRPr>
          </a:p>
        </p:txBody>
      </p:sp>
      <p:sp>
        <p:nvSpPr>
          <p:cNvPr id="387" name="Google Shape;387;p55"/>
          <p:cNvSpPr txBox="1"/>
          <p:nvPr/>
        </p:nvSpPr>
        <p:spPr>
          <a:xfrm>
            <a:off x="5085600" y="920450"/>
            <a:ext cx="4058400" cy="473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100">
                <a:solidFill>
                  <a:schemeClr val="dk2"/>
                </a:solidFill>
              </a:rPr>
              <a:t>iex</a:t>
            </a:r>
            <a:r>
              <a:rPr lang="en" sz="1100">
                <a:solidFill>
                  <a:schemeClr val="accent1"/>
                </a:solidFill>
              </a:rPr>
              <a:t>&gt;</a:t>
            </a:r>
            <a:r>
              <a:rPr lang="en" sz="1100">
                <a:solidFill>
                  <a:schemeClr val="dk2"/>
                </a:solidFill>
              </a:rPr>
              <a:t> </a:t>
            </a:r>
            <a:r>
              <a:rPr lang="en" sz="1100">
                <a:solidFill>
                  <a:srgbClr val="996633"/>
                </a:solidFill>
              </a:rPr>
              <a:t>EVM</a:t>
            </a:r>
            <a:r>
              <a:rPr lang="en" sz="1100">
                <a:solidFill>
                  <a:schemeClr val="dk2"/>
                </a:solidFill>
              </a:rPr>
              <a:t>.run(code)</a:t>
            </a:r>
            <a:br>
              <a:rPr lang="en" sz="1100">
                <a:solidFill>
                  <a:schemeClr val="dk2"/>
                </a:solidFill>
              </a:rPr>
            </a:br>
            <a:r>
              <a:rPr b="1" lang="en" sz="1100">
                <a:solidFill>
                  <a:srgbClr val="0E84B5"/>
                </a:solidFill>
              </a:rPr>
              <a:t>stack</a:t>
            </a:r>
            <a:r>
              <a:rPr lang="en" sz="1100">
                <a:solidFill>
                  <a:schemeClr val="dk2"/>
                </a:solidFill>
              </a:rPr>
              <a:t>:</a:t>
            </a:r>
            <a:br>
              <a:rPr lang="en" sz="1100">
                <a:solidFill>
                  <a:schemeClr val="dk2"/>
                </a:solidFill>
              </a:rPr>
            </a:br>
            <a:r>
              <a:rPr lang="en" sz="1100">
                <a:solidFill>
                  <a:schemeClr val="dk2"/>
                </a:solidFill>
              </a:rPr>
              <a:t>[]</a:t>
            </a:r>
            <a:br>
              <a:rPr lang="en" sz="1100">
                <a:solidFill>
                  <a:schemeClr val="dk2"/>
                </a:solidFill>
              </a:rPr>
            </a:br>
            <a:r>
              <a:rPr b="1" lang="en" sz="1100">
                <a:solidFill>
                  <a:srgbClr val="0E84B5"/>
                </a:solidFill>
              </a:rPr>
              <a:t>operation</a:t>
            </a:r>
            <a:r>
              <a:rPr lang="en" sz="1100">
                <a:solidFill>
                  <a:schemeClr val="dk2"/>
                </a:solidFill>
              </a:rPr>
              <a:t>: push1</a:t>
            </a:r>
            <a:br>
              <a:rPr lang="en" sz="1100">
                <a:solidFill>
                  <a:schemeClr val="dk2"/>
                </a:solidFill>
              </a:rPr>
            </a:br>
            <a:r>
              <a:rPr b="1" lang="en" sz="1100">
                <a:solidFill>
                  <a:srgbClr val="0E84B5"/>
                </a:solidFill>
              </a:rPr>
              <a:t>stack</a:t>
            </a:r>
            <a:r>
              <a:rPr lang="en" sz="1100">
                <a:solidFill>
                  <a:schemeClr val="dk2"/>
                </a:solidFill>
              </a:rPr>
              <a:t>:</a:t>
            </a:r>
            <a:br>
              <a:rPr lang="en" sz="1100">
                <a:solidFill>
                  <a:schemeClr val="dk2"/>
                </a:solidFill>
              </a:rPr>
            </a:br>
            <a:r>
              <a:rPr lang="en" sz="1100">
                <a:solidFill>
                  <a:schemeClr val="dk2"/>
                </a:solidFill>
              </a:rPr>
              <a:t>[</a:t>
            </a:r>
            <a:r>
              <a:rPr b="1" lang="en" sz="1100">
                <a:solidFill>
                  <a:srgbClr val="0000DD"/>
                </a:solidFill>
              </a:rPr>
              <a:t>1</a:t>
            </a:r>
            <a:r>
              <a:rPr lang="en" sz="1100">
                <a:solidFill>
                  <a:schemeClr val="dk2"/>
                </a:solidFill>
              </a:rPr>
              <a:t>]</a:t>
            </a:r>
            <a:br>
              <a:rPr lang="en" sz="1100">
                <a:solidFill>
                  <a:schemeClr val="dk2"/>
                </a:solidFill>
              </a:rPr>
            </a:br>
            <a:r>
              <a:rPr b="1" lang="en" sz="1100">
                <a:solidFill>
                  <a:srgbClr val="0E84B5"/>
                </a:solidFill>
              </a:rPr>
              <a:t>operation</a:t>
            </a:r>
            <a:r>
              <a:rPr lang="en" sz="1100">
                <a:solidFill>
                  <a:schemeClr val="dk2"/>
                </a:solidFill>
              </a:rPr>
              <a:t>: push1</a:t>
            </a:r>
            <a:br>
              <a:rPr lang="en" sz="1100">
                <a:solidFill>
                  <a:schemeClr val="dk2"/>
                </a:solidFill>
              </a:rPr>
            </a:br>
            <a:r>
              <a:rPr b="1" lang="en" sz="1100">
                <a:solidFill>
                  <a:srgbClr val="0E84B5"/>
                </a:solidFill>
              </a:rPr>
              <a:t>stack</a:t>
            </a:r>
            <a:r>
              <a:rPr lang="en" sz="1100">
                <a:solidFill>
                  <a:schemeClr val="dk2"/>
                </a:solidFill>
              </a:rPr>
              <a:t>:</a:t>
            </a:r>
            <a:br>
              <a:rPr lang="en" sz="1100">
                <a:solidFill>
                  <a:schemeClr val="dk2"/>
                </a:solidFill>
              </a:rPr>
            </a:br>
            <a:r>
              <a:rPr lang="en" sz="1100">
                <a:solidFill>
                  <a:schemeClr val="dk2"/>
                </a:solidFill>
              </a:rPr>
              <a:t>[</a:t>
            </a:r>
            <a:r>
              <a:rPr b="1" lang="en" sz="1100">
                <a:solidFill>
                  <a:srgbClr val="0000DD"/>
                </a:solidFill>
              </a:rPr>
              <a:t>1</a:t>
            </a:r>
            <a:r>
              <a:rPr lang="en" sz="1100">
                <a:solidFill>
                  <a:schemeClr val="dk2"/>
                </a:solidFill>
              </a:rPr>
              <a:t>, </a:t>
            </a:r>
            <a:r>
              <a:rPr b="1" lang="en" sz="1100">
                <a:solidFill>
                  <a:srgbClr val="0000DD"/>
                </a:solidFill>
              </a:rPr>
              <a:t>0</a:t>
            </a:r>
            <a:r>
              <a:rPr lang="en" sz="1100">
                <a:solidFill>
                  <a:schemeClr val="dk2"/>
                </a:solidFill>
              </a:rPr>
              <a:t>]</a:t>
            </a:r>
            <a:br>
              <a:rPr lang="en" sz="1100">
                <a:solidFill>
                  <a:schemeClr val="dk2"/>
                </a:solidFill>
              </a:rPr>
            </a:br>
            <a:r>
              <a:rPr b="1" lang="en" sz="1100">
                <a:solidFill>
                  <a:srgbClr val="0E84B5"/>
                </a:solidFill>
              </a:rPr>
              <a:t>operation</a:t>
            </a:r>
            <a:r>
              <a:rPr lang="en" sz="1100">
                <a:solidFill>
                  <a:schemeClr val="dk2"/>
                </a:solidFill>
              </a:rPr>
              <a:t>: add</a:t>
            </a:r>
            <a:br>
              <a:rPr lang="en" sz="1100">
                <a:solidFill>
                  <a:schemeClr val="dk2"/>
                </a:solidFill>
              </a:rPr>
            </a:br>
            <a:r>
              <a:rPr b="1" lang="en" sz="1100">
                <a:solidFill>
                  <a:srgbClr val="0E84B5"/>
                </a:solidFill>
              </a:rPr>
              <a:t>stack</a:t>
            </a:r>
            <a:r>
              <a:rPr lang="en" sz="1100">
                <a:solidFill>
                  <a:schemeClr val="dk2"/>
                </a:solidFill>
              </a:rPr>
              <a:t>:</a:t>
            </a:r>
            <a:br>
              <a:rPr lang="en" sz="1100">
                <a:solidFill>
                  <a:schemeClr val="dk2"/>
                </a:solidFill>
              </a:rPr>
            </a:br>
            <a:r>
              <a:rPr lang="en" sz="1100">
                <a:solidFill>
                  <a:schemeClr val="dk2"/>
                </a:solidFill>
              </a:rPr>
              <a:t>[</a:t>
            </a:r>
            <a:r>
              <a:rPr b="1" lang="en" sz="1100">
                <a:solidFill>
                  <a:srgbClr val="0000DD"/>
                </a:solidFill>
              </a:rPr>
              <a:t>1</a:t>
            </a:r>
            <a:r>
              <a:rPr lang="en" sz="1100">
                <a:solidFill>
                  <a:schemeClr val="dk2"/>
                </a:solidFill>
              </a:rPr>
              <a:t>]</a:t>
            </a:r>
            <a:br>
              <a:rPr lang="en" sz="1100">
                <a:solidFill>
                  <a:schemeClr val="dk2"/>
                </a:solidFill>
              </a:rPr>
            </a:br>
            <a:r>
              <a:rPr b="1" lang="en" sz="1100">
                <a:solidFill>
                  <a:srgbClr val="0E84B5"/>
                </a:solidFill>
              </a:rPr>
              <a:t>operation</a:t>
            </a:r>
            <a:r>
              <a:rPr lang="en" sz="1100">
                <a:solidFill>
                  <a:schemeClr val="dk2"/>
                </a:solidFill>
              </a:rPr>
              <a:t>: push1</a:t>
            </a:r>
            <a:br>
              <a:rPr lang="en" sz="1100">
                <a:solidFill>
                  <a:schemeClr val="dk2"/>
                </a:solidFill>
              </a:rPr>
            </a:br>
            <a:r>
              <a:rPr b="1" lang="en" sz="1100">
                <a:solidFill>
                  <a:srgbClr val="0E84B5"/>
                </a:solidFill>
              </a:rPr>
              <a:t>stack</a:t>
            </a:r>
            <a:r>
              <a:rPr lang="en" sz="1100">
                <a:solidFill>
                  <a:schemeClr val="dk2"/>
                </a:solidFill>
              </a:rPr>
              <a:t>:</a:t>
            </a:r>
            <a:br>
              <a:rPr lang="en" sz="1100">
                <a:solidFill>
                  <a:schemeClr val="dk2"/>
                </a:solidFill>
              </a:rPr>
            </a:br>
            <a:r>
              <a:rPr lang="en" sz="1100">
                <a:solidFill>
                  <a:schemeClr val="dk2"/>
                </a:solidFill>
              </a:rPr>
              <a:t>[</a:t>
            </a:r>
            <a:r>
              <a:rPr b="1" lang="en" sz="1100">
                <a:solidFill>
                  <a:srgbClr val="0000DD"/>
                </a:solidFill>
              </a:rPr>
              <a:t>1</a:t>
            </a:r>
            <a:r>
              <a:rPr lang="en" sz="1100">
                <a:solidFill>
                  <a:schemeClr val="dk2"/>
                </a:solidFill>
              </a:rPr>
              <a:t>, </a:t>
            </a:r>
            <a:r>
              <a:rPr b="1" lang="en" sz="1100">
                <a:solidFill>
                  <a:srgbClr val="0000DD"/>
                </a:solidFill>
              </a:rPr>
              <a:t>0</a:t>
            </a:r>
            <a:r>
              <a:rPr lang="en" sz="1100">
                <a:solidFill>
                  <a:schemeClr val="dk2"/>
                </a:solidFill>
              </a:rPr>
              <a:t>]</a:t>
            </a:r>
            <a:br>
              <a:rPr lang="en" sz="1100">
                <a:solidFill>
                  <a:schemeClr val="dk2"/>
                </a:solidFill>
              </a:rPr>
            </a:br>
            <a:r>
              <a:rPr b="1" lang="en" sz="1100">
                <a:solidFill>
                  <a:srgbClr val="0E84B5"/>
                </a:solidFill>
              </a:rPr>
              <a:t>operation</a:t>
            </a:r>
            <a:r>
              <a:rPr lang="en" sz="1100">
                <a:solidFill>
                  <a:schemeClr val="dk2"/>
                </a:solidFill>
              </a:rPr>
              <a:t>: sstore</a:t>
            </a:r>
            <a:br>
              <a:rPr lang="en" sz="1100">
                <a:solidFill>
                  <a:schemeClr val="dk2"/>
                </a:solidFill>
              </a:rPr>
            </a:br>
            <a:r>
              <a:rPr b="1" lang="en" sz="1100">
                <a:solidFill>
                  <a:srgbClr val="0E84B5"/>
                </a:solidFill>
              </a:rPr>
              <a:t>stack</a:t>
            </a:r>
            <a:r>
              <a:rPr lang="en" sz="1100">
                <a:solidFill>
                  <a:schemeClr val="dk2"/>
                </a:solidFill>
              </a:rPr>
              <a:t>:</a:t>
            </a:r>
            <a:br>
              <a:rPr lang="en" sz="1100">
                <a:solidFill>
                  <a:schemeClr val="dk2"/>
                </a:solidFill>
              </a:rPr>
            </a:br>
            <a:r>
              <a:rPr lang="en" sz="1100">
                <a:solidFill>
                  <a:schemeClr val="dk2"/>
                </a:solidFill>
              </a:rPr>
              <a:t>[]</a:t>
            </a:r>
            <a:endParaRPr sz="1100">
              <a:solidFill>
                <a:schemeClr val="dk2"/>
              </a:solidFill>
            </a:endParaRPr>
          </a:p>
          <a:p>
            <a:pPr indent="0" lvl="0" marL="0" rtl="0" algn="l">
              <a:lnSpc>
                <a:spcPct val="150000"/>
              </a:lnSpc>
              <a:spcBef>
                <a:spcPts val="0"/>
              </a:spcBef>
              <a:spcAft>
                <a:spcPts val="0"/>
              </a:spcAft>
              <a:buClr>
                <a:schemeClr val="dk2"/>
              </a:buClr>
              <a:buSzPts val="1100"/>
              <a:buFont typeface="Arial"/>
              <a:buNone/>
            </a:pPr>
            <a:r>
              <a:t/>
            </a:r>
            <a:endParaRPr sz="100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150">
              <a:solidFill>
                <a:schemeClr val="dk2"/>
              </a:solidFill>
            </a:endParaRPr>
          </a:p>
          <a:p>
            <a:pPr indent="0" lvl="0" marL="0" rtl="0" algn="l">
              <a:spcBef>
                <a:spcPts val="1600"/>
              </a:spcBef>
              <a:spcAft>
                <a:spcPts val="0"/>
              </a:spcAft>
              <a:buNone/>
            </a:pPr>
            <a:r>
              <a:t/>
            </a:r>
            <a:endParaRPr/>
          </a:p>
        </p:txBody>
      </p:sp>
      <p:sp>
        <p:nvSpPr>
          <p:cNvPr id="388" name="Google Shape;388;p5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5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Blockchain</a:t>
            </a:r>
            <a:endParaRPr/>
          </a:p>
        </p:txBody>
      </p:sp>
      <p:sp>
        <p:nvSpPr>
          <p:cNvPr id="394" name="Google Shape;394;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t/>
            </a:r>
            <a:endParaRPr>
              <a:solidFill>
                <a:srgbClr val="434343"/>
              </a:solidFill>
            </a:endParaRPr>
          </a:p>
          <a:p>
            <a:pPr indent="0" lvl="0" marL="0" rtl="0" algn="l">
              <a:spcBef>
                <a:spcPts val="1600"/>
              </a:spcBef>
              <a:spcAft>
                <a:spcPts val="0"/>
              </a:spcAft>
              <a:buClr>
                <a:schemeClr val="dk2"/>
              </a:buClr>
              <a:buSzPts val="1100"/>
              <a:buFont typeface="Arial"/>
              <a:buNone/>
            </a:pPr>
            <a:r>
              <a:rPr lang="en">
                <a:solidFill>
                  <a:srgbClr val="434343"/>
                </a:solidFill>
              </a:rPr>
              <a:t>(1) Validate (or, if mining, determine) ommers;</a:t>
            </a:r>
            <a:endParaRPr>
              <a:solidFill>
                <a:srgbClr val="434343"/>
              </a:solidFill>
            </a:endParaRPr>
          </a:p>
          <a:p>
            <a:pPr indent="0" lvl="0" marL="0" rtl="0" algn="l">
              <a:spcBef>
                <a:spcPts val="1600"/>
              </a:spcBef>
              <a:spcAft>
                <a:spcPts val="0"/>
              </a:spcAft>
              <a:buClr>
                <a:schemeClr val="dk2"/>
              </a:buClr>
              <a:buSzPts val="1100"/>
              <a:buFont typeface="Arial"/>
              <a:buNone/>
            </a:pPr>
            <a:r>
              <a:rPr lang="en">
                <a:solidFill>
                  <a:srgbClr val="434343"/>
                </a:solidFill>
              </a:rPr>
              <a:t>(2) validate (or, if mining, determine) transactions;</a:t>
            </a:r>
            <a:endParaRPr>
              <a:solidFill>
                <a:srgbClr val="434343"/>
              </a:solidFill>
            </a:endParaRPr>
          </a:p>
          <a:p>
            <a:pPr indent="0" lvl="0" marL="0" rtl="0" algn="l">
              <a:spcBef>
                <a:spcPts val="1600"/>
              </a:spcBef>
              <a:spcAft>
                <a:spcPts val="0"/>
              </a:spcAft>
              <a:buClr>
                <a:schemeClr val="dk2"/>
              </a:buClr>
              <a:buSzPts val="1100"/>
              <a:buFont typeface="Arial"/>
              <a:buNone/>
            </a:pPr>
            <a:r>
              <a:rPr lang="en">
                <a:solidFill>
                  <a:srgbClr val="434343"/>
                </a:solidFill>
              </a:rPr>
              <a:t>(3) apply rewards;</a:t>
            </a:r>
            <a:endParaRPr>
              <a:solidFill>
                <a:srgbClr val="434343"/>
              </a:solidFill>
            </a:endParaRPr>
          </a:p>
          <a:p>
            <a:pPr indent="0" lvl="0" marL="0" rtl="0" algn="l">
              <a:spcBef>
                <a:spcPts val="1600"/>
              </a:spcBef>
              <a:spcAft>
                <a:spcPts val="1600"/>
              </a:spcAft>
              <a:buNone/>
            </a:pPr>
            <a:r>
              <a:rPr lang="en">
                <a:solidFill>
                  <a:srgbClr val="434343"/>
                </a:solidFill>
              </a:rPr>
              <a:t>(4) verify (or, if mining, compute a valid) state and block nonce</a:t>
            </a:r>
            <a:endParaRPr>
              <a:solidFill>
                <a:srgbClr val="434343"/>
              </a:solidFill>
            </a:endParaRPr>
          </a:p>
        </p:txBody>
      </p:sp>
      <p:sp>
        <p:nvSpPr>
          <p:cNvPr id="395" name="Google Shape;395;p5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5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02" name="Google Shape;402;p5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403" name="Google Shape;403;p57"/>
          <p:cNvPicPr preferRelativeResize="0"/>
          <p:nvPr/>
        </p:nvPicPr>
        <p:blipFill>
          <a:blip r:embed="rId3">
            <a:alphaModFix/>
          </a:blip>
          <a:stretch>
            <a:fillRect/>
          </a:stretch>
        </p:blipFill>
        <p:spPr>
          <a:xfrm>
            <a:off x="1461925" y="394700"/>
            <a:ext cx="6529325" cy="45705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5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Blockchain</a:t>
            </a:r>
            <a:endParaRPr/>
          </a:p>
        </p:txBody>
      </p:sp>
      <p:sp>
        <p:nvSpPr>
          <p:cNvPr id="409" name="Google Shape;409;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  	</a:t>
            </a:r>
            <a:r>
              <a:rPr lang="en">
                <a:solidFill>
                  <a:srgbClr val="000000"/>
                </a:solidFill>
              </a:rPr>
              <a:t>errors = []</a:t>
            </a:r>
            <a:endParaRPr>
              <a:solidFill>
                <a:srgbClr val="000000"/>
              </a:solidFill>
            </a:endParaRPr>
          </a:p>
          <a:p>
            <a:pPr indent="0" lvl="0" marL="0" rtl="0" algn="l">
              <a:spcBef>
                <a:spcPts val="1600"/>
              </a:spcBef>
              <a:spcAft>
                <a:spcPts val="0"/>
              </a:spcAft>
              <a:buClr>
                <a:schemeClr val="dk2"/>
              </a:buClr>
              <a:buSzPts val="1100"/>
              <a:buFont typeface="Arial"/>
              <a:buNone/>
            </a:pPr>
            <a:r>
              <a:rPr lang="en">
                <a:solidFill>
                  <a:srgbClr val="000000"/>
                </a:solidFill>
              </a:rPr>
              <a:t>  	|&gt; check_state_root_validity(child_block, block)</a:t>
            </a:r>
            <a:endParaRPr>
              <a:solidFill>
                <a:srgbClr val="000000"/>
              </a:solidFill>
            </a:endParaRPr>
          </a:p>
          <a:p>
            <a:pPr indent="0" lvl="0" marL="0" rtl="0" algn="l">
              <a:spcBef>
                <a:spcPts val="1600"/>
              </a:spcBef>
              <a:spcAft>
                <a:spcPts val="0"/>
              </a:spcAft>
              <a:buClr>
                <a:schemeClr val="dk2"/>
              </a:buClr>
              <a:buSzPts val="1100"/>
              <a:buFont typeface="Arial"/>
              <a:buNone/>
            </a:pPr>
            <a:r>
              <a:rPr lang="en">
                <a:solidFill>
                  <a:srgbClr val="000000"/>
                </a:solidFill>
              </a:rPr>
              <a:t>  	|&gt; check_ommers_hash_validity(child_block, block)</a:t>
            </a:r>
            <a:endParaRPr>
              <a:solidFill>
                <a:srgbClr val="000000"/>
              </a:solidFill>
            </a:endParaRPr>
          </a:p>
          <a:p>
            <a:pPr indent="0" lvl="0" marL="0" rtl="0" algn="l">
              <a:spcBef>
                <a:spcPts val="1600"/>
              </a:spcBef>
              <a:spcAft>
                <a:spcPts val="0"/>
              </a:spcAft>
              <a:buClr>
                <a:schemeClr val="dk2"/>
              </a:buClr>
              <a:buSzPts val="1100"/>
              <a:buFont typeface="Arial"/>
              <a:buNone/>
            </a:pPr>
            <a:r>
              <a:rPr lang="en">
                <a:solidFill>
                  <a:srgbClr val="000000"/>
                </a:solidFill>
              </a:rPr>
              <a:t>  	|&gt; check_transactions_root_validity(child_block, block)</a:t>
            </a:r>
            <a:endParaRPr>
              <a:solidFill>
                <a:srgbClr val="000000"/>
              </a:solidFill>
            </a:endParaRPr>
          </a:p>
          <a:p>
            <a:pPr indent="0" lvl="0" marL="0" rtl="0" algn="l">
              <a:spcBef>
                <a:spcPts val="1600"/>
              </a:spcBef>
              <a:spcAft>
                <a:spcPts val="0"/>
              </a:spcAft>
              <a:buClr>
                <a:schemeClr val="dk2"/>
              </a:buClr>
              <a:buSzPts val="1100"/>
              <a:buFont typeface="Arial"/>
              <a:buNone/>
            </a:pPr>
            <a:r>
              <a:rPr lang="en">
                <a:solidFill>
                  <a:srgbClr val="000000"/>
                </a:solidFill>
              </a:rPr>
              <a:t>  	|&gt; check_gas_used(child_block, block)</a:t>
            </a:r>
            <a:endParaRPr>
              <a:solidFill>
                <a:srgbClr val="000000"/>
              </a:solidFill>
            </a:endParaRPr>
          </a:p>
          <a:p>
            <a:pPr indent="0" lvl="0" marL="0" rtl="0" algn="l">
              <a:spcBef>
                <a:spcPts val="1600"/>
              </a:spcBef>
              <a:spcAft>
                <a:spcPts val="0"/>
              </a:spcAft>
              <a:buClr>
                <a:schemeClr val="dk2"/>
              </a:buClr>
              <a:buSzPts val="1100"/>
              <a:buFont typeface="Arial"/>
              <a:buNone/>
            </a:pPr>
            <a:r>
              <a:rPr lang="en">
                <a:solidFill>
                  <a:srgbClr val="000000"/>
                </a:solidFill>
              </a:rPr>
              <a:t>  	|&gt; check_receipts_root_validity(child_block, block)</a:t>
            </a:r>
            <a:endParaRPr>
              <a:solidFill>
                <a:srgbClr val="000000"/>
              </a:solidFill>
            </a:endParaRPr>
          </a:p>
          <a:p>
            <a:pPr indent="0" lvl="0" marL="0" rtl="0" algn="l">
              <a:spcBef>
                <a:spcPts val="1600"/>
              </a:spcBef>
              <a:spcAft>
                <a:spcPts val="1600"/>
              </a:spcAft>
              <a:buNone/>
            </a:pPr>
            <a:r>
              <a:rPr lang="en">
                <a:solidFill>
                  <a:srgbClr val="000000"/>
                </a:solidFill>
              </a:rPr>
              <a:t>  	|&gt; check_logs_bloom(child_block, block)</a:t>
            </a:r>
            <a:endParaRPr>
              <a:solidFill>
                <a:srgbClr val="000000"/>
              </a:solidFill>
            </a:endParaRPr>
          </a:p>
        </p:txBody>
      </p:sp>
      <p:sp>
        <p:nvSpPr>
          <p:cNvPr id="410" name="Google Shape;410;p5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5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Blockchain hardfork configuration</a:t>
            </a:r>
            <a:endParaRPr/>
          </a:p>
        </p:txBody>
      </p:sp>
      <p:sp>
        <p:nvSpPr>
          <p:cNvPr id="416" name="Google Shape;416;p59"/>
          <p:cNvSpPr txBox="1"/>
          <p:nvPr>
            <p:ph idx="1" type="body"/>
          </p:nvPr>
        </p:nvSpPr>
        <p:spPr>
          <a:xfrm>
            <a:off x="311700" y="1716650"/>
            <a:ext cx="8520600" cy="2852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Upgrades in Ethereum</a:t>
            </a:r>
            <a:endParaRPr>
              <a:solidFill>
                <a:srgbClr val="000000"/>
              </a:solidFill>
            </a:endParaRPr>
          </a:p>
          <a:p>
            <a:pPr indent="-342900" lvl="0" marL="457200" rtl="0" algn="l">
              <a:spcBef>
                <a:spcPts val="0"/>
              </a:spcBef>
              <a:spcAft>
                <a:spcPts val="0"/>
              </a:spcAft>
              <a:buSzPts val="1800"/>
              <a:buChar char="-"/>
            </a:pPr>
            <a:r>
              <a:rPr lang="en">
                <a:solidFill>
                  <a:srgbClr val="000000"/>
                </a:solidFill>
              </a:rPr>
              <a:t>Way to introduce new changes to the chain</a:t>
            </a:r>
            <a:r>
              <a:rPr lang="en"/>
              <a:t> </a:t>
            </a:r>
            <a:endParaRPr/>
          </a:p>
        </p:txBody>
      </p:sp>
      <p:sp>
        <p:nvSpPr>
          <p:cNvPr id="417" name="Google Shape;417;p5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Blockchain hardfork configuration</a:t>
            </a:r>
            <a:endParaRPr/>
          </a:p>
        </p:txBody>
      </p:sp>
      <p:sp>
        <p:nvSpPr>
          <p:cNvPr id="423" name="Google Shape;423;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2"/>
              </a:buClr>
              <a:buSzPts val="1100"/>
              <a:buFont typeface="Arial"/>
              <a:buNone/>
            </a:pPr>
            <a:r>
              <a:rPr b="1" lang="en" sz="1200">
                <a:solidFill>
                  <a:srgbClr val="008800"/>
                </a:solidFill>
                <a:latin typeface="Arial"/>
                <a:ea typeface="Arial"/>
                <a:cs typeface="Arial"/>
                <a:sym typeface="Arial"/>
              </a:rPr>
              <a:t>defmodule</a:t>
            </a:r>
            <a:r>
              <a:rPr lang="en" sz="1200">
                <a:solidFill>
                  <a:schemeClr val="dk2"/>
                </a:solidFill>
                <a:latin typeface="Arial"/>
                <a:ea typeface="Arial"/>
                <a:cs typeface="Arial"/>
                <a:sym typeface="Arial"/>
              </a:rPr>
              <a:t> </a:t>
            </a:r>
            <a:r>
              <a:rPr b="1" lang="en" sz="1200">
                <a:solidFill>
                  <a:srgbClr val="003366"/>
                </a:solidFill>
                <a:latin typeface="Arial"/>
                <a:ea typeface="Arial"/>
                <a:cs typeface="Arial"/>
                <a:sym typeface="Arial"/>
              </a:rPr>
              <a:t>EVM</a:t>
            </a:r>
            <a:r>
              <a:rPr lang="en" sz="1200">
                <a:solidFill>
                  <a:schemeClr val="accent1"/>
                </a:solidFill>
                <a:latin typeface="Arial"/>
                <a:ea typeface="Arial"/>
                <a:cs typeface="Arial"/>
                <a:sym typeface="Arial"/>
              </a:rPr>
              <a:t>.</a:t>
            </a:r>
            <a:r>
              <a:rPr b="1" lang="en" sz="1200">
                <a:solidFill>
                  <a:srgbClr val="003366"/>
                </a:solidFill>
                <a:latin typeface="Arial"/>
                <a:ea typeface="Arial"/>
                <a:cs typeface="Arial"/>
                <a:sym typeface="Arial"/>
              </a:rPr>
              <a:t>Configuration</a:t>
            </a:r>
            <a:r>
              <a:rPr lang="en" sz="1200">
                <a:solidFill>
                  <a:schemeClr val="dk2"/>
                </a:solidFill>
                <a:latin typeface="Arial"/>
                <a:ea typeface="Arial"/>
                <a:cs typeface="Arial"/>
                <a:sym typeface="Arial"/>
              </a:rPr>
              <a:t> </a:t>
            </a:r>
            <a:r>
              <a:rPr b="1" lang="en" sz="1200">
                <a:solidFill>
                  <a:srgbClr val="008800"/>
                </a:solidFill>
                <a:latin typeface="Arial"/>
                <a:ea typeface="Arial"/>
                <a:cs typeface="Arial"/>
                <a:sym typeface="Arial"/>
              </a:rPr>
              <a:t>do</a:t>
            </a:r>
            <a:br>
              <a:rPr lang="en" sz="1200">
                <a:solidFill>
                  <a:schemeClr val="dk2"/>
                </a:solidFill>
                <a:latin typeface="Arial"/>
                <a:ea typeface="Arial"/>
                <a:cs typeface="Arial"/>
                <a:sym typeface="Arial"/>
              </a:rPr>
            </a:br>
            <a:r>
              <a:rPr b="1" lang="en" sz="1200">
                <a:solidFill>
                  <a:srgbClr val="008800"/>
                </a:solidFill>
                <a:latin typeface="Arial"/>
                <a:ea typeface="Arial"/>
                <a:cs typeface="Arial"/>
                <a:sym typeface="Arial"/>
              </a:rPr>
              <a:t>  </a:t>
            </a:r>
            <a:r>
              <a:rPr lang="en" sz="1200">
                <a:solidFill>
                  <a:srgbClr val="996633"/>
                </a:solidFill>
                <a:latin typeface="Arial"/>
                <a:ea typeface="Arial"/>
                <a:cs typeface="Arial"/>
                <a:sym typeface="Arial"/>
              </a:rPr>
              <a:t>@moduledoc</a:t>
            </a:r>
            <a:r>
              <a:rPr lang="en" sz="1200">
                <a:solidFill>
                  <a:schemeClr val="dk2"/>
                </a:solidFill>
                <a:latin typeface="Arial"/>
                <a:ea typeface="Arial"/>
                <a:cs typeface="Arial"/>
                <a:sym typeface="Arial"/>
              </a:rPr>
              <a:t> </a:t>
            </a:r>
            <a:r>
              <a:rPr lang="en" sz="1200">
                <a:solidFill>
                  <a:srgbClr val="DD4422"/>
                </a:solidFill>
                <a:latin typeface="Arial"/>
                <a:ea typeface="Arial"/>
                <a:cs typeface="Arial"/>
                <a:sym typeface="Arial"/>
              </a:rPr>
              <a:t>"""</a:t>
            </a:r>
            <a:br>
              <a:rPr lang="en" sz="1200">
                <a:solidFill>
                  <a:schemeClr val="dk2"/>
                </a:solidFill>
                <a:latin typeface="Arial"/>
                <a:ea typeface="Arial"/>
                <a:cs typeface="Arial"/>
                <a:sym typeface="Arial"/>
              </a:rPr>
            </a:br>
            <a:r>
              <a:rPr lang="en" sz="1200">
                <a:solidFill>
                  <a:srgbClr val="DD4422"/>
                </a:solidFill>
                <a:latin typeface="Arial"/>
                <a:ea typeface="Arial"/>
                <a:cs typeface="Arial"/>
                <a:sym typeface="Arial"/>
              </a:rPr>
              <a:t>  Behaviour for hardfork configurations.</a:t>
            </a:r>
            <a:br>
              <a:rPr lang="en" sz="1200">
                <a:solidFill>
                  <a:schemeClr val="dk2"/>
                </a:solidFill>
                <a:latin typeface="Arial"/>
                <a:ea typeface="Arial"/>
                <a:cs typeface="Arial"/>
                <a:sym typeface="Arial"/>
              </a:rPr>
            </a:br>
            <a:r>
              <a:rPr lang="en" sz="1200">
                <a:solidFill>
                  <a:srgbClr val="DD4422"/>
                </a:solidFill>
                <a:latin typeface="Arial"/>
                <a:ea typeface="Arial"/>
                <a:cs typeface="Arial"/>
                <a:sym typeface="Arial"/>
              </a:rPr>
              <a:t>  """</a:t>
            </a:r>
            <a:br>
              <a:rPr lang="en" sz="1200">
                <a:solidFill>
                  <a:schemeClr val="dk2"/>
                </a:solidFill>
                <a:latin typeface="Arial"/>
                <a:ea typeface="Arial"/>
                <a:cs typeface="Arial"/>
                <a:sym typeface="Arial"/>
              </a:rPr>
            </a:br>
            <a:br>
              <a:rPr lang="en" sz="1200">
                <a:solidFill>
                  <a:schemeClr val="dk2"/>
                </a:solidFill>
                <a:latin typeface="Arial"/>
                <a:ea typeface="Arial"/>
                <a:cs typeface="Arial"/>
                <a:sym typeface="Arial"/>
              </a:rPr>
            </a:br>
            <a:r>
              <a:rPr lang="en" sz="1200">
                <a:solidFill>
                  <a:schemeClr val="dk2"/>
                </a:solidFill>
                <a:latin typeface="Arial"/>
                <a:ea typeface="Arial"/>
                <a:cs typeface="Arial"/>
                <a:sym typeface="Arial"/>
              </a:rPr>
              <a:t>  </a:t>
            </a:r>
            <a:r>
              <a:rPr lang="en" sz="1200">
                <a:solidFill>
                  <a:srgbClr val="996633"/>
                </a:solidFill>
                <a:latin typeface="Arial"/>
                <a:ea typeface="Arial"/>
                <a:cs typeface="Arial"/>
                <a:sym typeface="Arial"/>
              </a:rPr>
              <a:t>@type</a:t>
            </a:r>
            <a:r>
              <a:rPr lang="en" sz="1200">
                <a:solidFill>
                  <a:schemeClr val="dk2"/>
                </a:solidFill>
                <a:latin typeface="Arial"/>
                <a:ea typeface="Arial"/>
                <a:cs typeface="Arial"/>
                <a:sym typeface="Arial"/>
              </a:rPr>
              <a:t> t :: struct()</a:t>
            </a:r>
            <a:br>
              <a:rPr lang="en" sz="1200">
                <a:solidFill>
                  <a:schemeClr val="dk2"/>
                </a:solidFill>
                <a:latin typeface="Arial"/>
                <a:ea typeface="Arial"/>
                <a:cs typeface="Arial"/>
                <a:sym typeface="Arial"/>
              </a:rPr>
            </a:br>
            <a:br>
              <a:rPr lang="en" sz="1200">
                <a:solidFill>
                  <a:schemeClr val="dk2"/>
                </a:solidFill>
                <a:latin typeface="Arial"/>
                <a:ea typeface="Arial"/>
                <a:cs typeface="Arial"/>
                <a:sym typeface="Arial"/>
              </a:rPr>
            </a:br>
            <a:r>
              <a:rPr lang="en" sz="1200">
                <a:solidFill>
                  <a:schemeClr val="dk2"/>
                </a:solidFill>
                <a:latin typeface="Arial"/>
                <a:ea typeface="Arial"/>
                <a:cs typeface="Arial"/>
                <a:sym typeface="Arial"/>
              </a:rPr>
              <a:t>  </a:t>
            </a:r>
            <a:r>
              <a:rPr lang="en" sz="1200">
                <a:solidFill>
                  <a:srgbClr val="888888"/>
                </a:solidFill>
                <a:latin typeface="Arial"/>
                <a:ea typeface="Arial"/>
                <a:cs typeface="Arial"/>
                <a:sym typeface="Arial"/>
              </a:rPr>
              <a:t># EIP2</a:t>
            </a:r>
            <a:br>
              <a:rPr lang="en" sz="1200">
                <a:solidFill>
                  <a:schemeClr val="dk2"/>
                </a:solidFill>
                <a:latin typeface="Arial"/>
                <a:ea typeface="Arial"/>
                <a:cs typeface="Arial"/>
                <a:sym typeface="Arial"/>
              </a:rPr>
            </a:br>
            <a:r>
              <a:rPr lang="en" sz="1200">
                <a:solidFill>
                  <a:schemeClr val="dk2"/>
                </a:solidFill>
                <a:latin typeface="Arial"/>
                <a:ea typeface="Arial"/>
                <a:cs typeface="Arial"/>
                <a:sym typeface="Arial"/>
              </a:rPr>
              <a:t>  </a:t>
            </a:r>
            <a:r>
              <a:rPr lang="en" sz="1200">
                <a:solidFill>
                  <a:srgbClr val="996633"/>
                </a:solidFill>
                <a:latin typeface="Arial"/>
                <a:ea typeface="Arial"/>
                <a:cs typeface="Arial"/>
                <a:sym typeface="Arial"/>
              </a:rPr>
              <a:t>@callback</a:t>
            </a:r>
            <a:r>
              <a:rPr lang="en" sz="1200">
                <a:solidFill>
                  <a:schemeClr val="dk2"/>
                </a:solidFill>
                <a:latin typeface="Arial"/>
                <a:ea typeface="Arial"/>
                <a:cs typeface="Arial"/>
                <a:sym typeface="Arial"/>
              </a:rPr>
              <a:t> contract_creation_cost(t) :: integer()</a:t>
            </a:r>
            <a:br>
              <a:rPr lang="en" sz="1200">
                <a:solidFill>
                  <a:schemeClr val="dk2"/>
                </a:solidFill>
                <a:latin typeface="Arial"/>
                <a:ea typeface="Arial"/>
                <a:cs typeface="Arial"/>
                <a:sym typeface="Arial"/>
              </a:rPr>
            </a:br>
            <a:br>
              <a:rPr lang="en" sz="1200">
                <a:solidFill>
                  <a:schemeClr val="dk2"/>
                </a:solidFill>
                <a:latin typeface="Arial"/>
                <a:ea typeface="Arial"/>
                <a:cs typeface="Arial"/>
                <a:sym typeface="Arial"/>
              </a:rPr>
            </a:br>
            <a:r>
              <a:rPr lang="en" sz="1200">
                <a:solidFill>
                  <a:schemeClr val="dk2"/>
                </a:solidFill>
                <a:latin typeface="Arial"/>
                <a:ea typeface="Arial"/>
                <a:cs typeface="Arial"/>
                <a:sym typeface="Arial"/>
              </a:rPr>
              <a:t>  </a:t>
            </a:r>
            <a:r>
              <a:rPr lang="en" sz="1200">
                <a:solidFill>
                  <a:srgbClr val="888888"/>
                </a:solidFill>
                <a:latin typeface="Arial"/>
                <a:ea typeface="Arial"/>
                <a:cs typeface="Arial"/>
                <a:sym typeface="Arial"/>
              </a:rPr>
              <a:t># EIP150</a:t>
            </a:r>
            <a:br>
              <a:rPr lang="en" sz="1200">
                <a:solidFill>
                  <a:schemeClr val="dk2"/>
                </a:solidFill>
                <a:latin typeface="Arial"/>
                <a:ea typeface="Arial"/>
                <a:cs typeface="Arial"/>
                <a:sym typeface="Arial"/>
              </a:rPr>
            </a:br>
            <a:r>
              <a:rPr lang="en" sz="1200">
                <a:solidFill>
                  <a:schemeClr val="dk2"/>
                </a:solidFill>
                <a:latin typeface="Arial"/>
                <a:ea typeface="Arial"/>
                <a:cs typeface="Arial"/>
                <a:sym typeface="Arial"/>
              </a:rPr>
              <a:t>  </a:t>
            </a:r>
            <a:r>
              <a:rPr lang="en" sz="1200">
                <a:solidFill>
                  <a:srgbClr val="996633"/>
                </a:solidFill>
                <a:latin typeface="Arial"/>
                <a:ea typeface="Arial"/>
                <a:cs typeface="Arial"/>
                <a:sym typeface="Arial"/>
              </a:rPr>
              <a:t>@callback</a:t>
            </a:r>
            <a:r>
              <a:rPr lang="en" sz="1200">
                <a:solidFill>
                  <a:schemeClr val="dk2"/>
                </a:solidFill>
                <a:latin typeface="Arial"/>
                <a:ea typeface="Arial"/>
                <a:cs typeface="Arial"/>
                <a:sym typeface="Arial"/>
              </a:rPr>
              <a:t> extcodesize_cost(t) :: integer()</a:t>
            </a:r>
            <a:endParaRPr sz="1200">
              <a:solidFill>
                <a:schemeClr val="dk2"/>
              </a:solidFill>
              <a:latin typeface="Arial"/>
              <a:ea typeface="Arial"/>
              <a:cs typeface="Arial"/>
              <a:sym typeface="Arial"/>
            </a:endParaRPr>
          </a:p>
          <a:p>
            <a:pPr indent="0" lvl="0" marL="0" rtl="0" algn="l">
              <a:spcBef>
                <a:spcPts val="0"/>
              </a:spcBef>
              <a:spcAft>
                <a:spcPts val="1600"/>
              </a:spcAft>
              <a:buNone/>
            </a:pPr>
            <a:br>
              <a:rPr lang="en" sz="1200"/>
            </a:br>
            <a:endParaRPr sz="1200"/>
          </a:p>
        </p:txBody>
      </p:sp>
      <p:sp>
        <p:nvSpPr>
          <p:cNvPr id="424" name="Google Shape;424;p6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ExWire</a:t>
            </a:r>
            <a:endParaRPr/>
          </a:p>
        </p:txBody>
      </p:sp>
      <p:sp>
        <p:nvSpPr>
          <p:cNvPr id="430" name="Google Shape;430;p61"/>
          <p:cNvSpPr txBox="1"/>
          <p:nvPr>
            <p:ph idx="1" type="body"/>
          </p:nvPr>
        </p:nvSpPr>
        <p:spPr>
          <a:xfrm>
            <a:off x="311700" y="1828075"/>
            <a:ext cx="8520600" cy="2740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RLPx</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DevP2P</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Eth Wire</a:t>
            </a:r>
            <a:endParaRPr sz="2400">
              <a:solidFill>
                <a:srgbClr val="000000"/>
              </a:solidFill>
            </a:endParaRPr>
          </a:p>
        </p:txBody>
      </p:sp>
      <p:sp>
        <p:nvSpPr>
          <p:cNvPr id="431" name="Google Shape;431;p6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2" name="Google Shape;92;p1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93" name="Google Shape;93;p17"/>
          <p:cNvPicPr preferRelativeResize="0"/>
          <p:nvPr/>
        </p:nvPicPr>
        <p:blipFill>
          <a:blip r:embed="rId3">
            <a:alphaModFix/>
          </a:blip>
          <a:stretch>
            <a:fillRect/>
          </a:stretch>
        </p:blipFill>
        <p:spPr>
          <a:xfrm>
            <a:off x="1051875" y="223550"/>
            <a:ext cx="6633725" cy="46436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6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RLPx</a:t>
            </a:r>
            <a:endParaRPr/>
          </a:p>
        </p:txBody>
      </p:sp>
      <p:sp>
        <p:nvSpPr>
          <p:cNvPr id="437" name="Google Shape;437;p62"/>
          <p:cNvSpPr txBox="1"/>
          <p:nvPr>
            <p:ph idx="1" type="body"/>
          </p:nvPr>
        </p:nvSpPr>
        <p:spPr>
          <a:xfrm>
            <a:off x="311700" y="1622350"/>
            <a:ext cx="8520600" cy="2946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lang="en" sz="2400">
                <a:solidFill>
                  <a:srgbClr val="000000"/>
                </a:solidFill>
              </a:rPr>
              <a:t>Node Discovery and Network Formation</a:t>
            </a:r>
            <a:endParaRPr sz="2400">
              <a:solidFill>
                <a:srgbClr val="000000"/>
              </a:solidFill>
            </a:endParaRPr>
          </a:p>
          <a:p>
            <a:pPr indent="-381000" lvl="0" marL="457200" rtl="0" algn="l">
              <a:spcBef>
                <a:spcPts val="0"/>
              </a:spcBef>
              <a:spcAft>
                <a:spcPts val="0"/>
              </a:spcAft>
              <a:buClr>
                <a:srgbClr val="000000"/>
              </a:buClr>
              <a:buSzPts val="2400"/>
              <a:buFont typeface="Arial"/>
              <a:buChar char="●"/>
            </a:pPr>
            <a:r>
              <a:rPr lang="en" sz="2400">
                <a:solidFill>
                  <a:srgbClr val="000000"/>
                </a:solidFill>
              </a:rPr>
              <a:t>Encrypted handshake</a:t>
            </a:r>
            <a:endParaRPr sz="2400">
              <a:solidFill>
                <a:srgbClr val="000000"/>
              </a:solidFill>
            </a:endParaRPr>
          </a:p>
          <a:p>
            <a:pPr indent="-381000" lvl="0" marL="457200" rtl="0" algn="l">
              <a:spcBef>
                <a:spcPts val="0"/>
              </a:spcBef>
              <a:spcAft>
                <a:spcPts val="0"/>
              </a:spcAft>
              <a:buClr>
                <a:srgbClr val="000000"/>
              </a:buClr>
              <a:buSzPts val="2400"/>
              <a:buFont typeface="Arial"/>
              <a:buChar char="●"/>
            </a:pPr>
            <a:r>
              <a:rPr lang="en" sz="2400">
                <a:solidFill>
                  <a:srgbClr val="000000"/>
                </a:solidFill>
              </a:rPr>
              <a:t>Encrypted transport</a:t>
            </a:r>
            <a:endParaRPr sz="2400">
              <a:solidFill>
                <a:srgbClr val="000000"/>
              </a:solidFill>
            </a:endParaRPr>
          </a:p>
          <a:p>
            <a:pPr indent="-381000" lvl="0" marL="457200" rtl="0" algn="l">
              <a:spcBef>
                <a:spcPts val="0"/>
              </a:spcBef>
              <a:spcAft>
                <a:spcPts val="0"/>
              </a:spcAft>
              <a:buClr>
                <a:srgbClr val="000000"/>
              </a:buClr>
              <a:buSzPts val="2400"/>
              <a:buFont typeface="Arial"/>
              <a:buChar char="●"/>
            </a:pPr>
            <a:r>
              <a:rPr lang="en" sz="2400">
                <a:solidFill>
                  <a:srgbClr val="000000"/>
                </a:solidFill>
              </a:rPr>
              <a:t>Peer Reputation</a:t>
            </a:r>
            <a:endParaRPr sz="2400">
              <a:solidFill>
                <a:srgbClr val="000000"/>
              </a:solidFill>
            </a:endParaRPr>
          </a:p>
          <a:p>
            <a:pPr indent="0" lvl="0" marL="0" rtl="0" algn="l">
              <a:spcBef>
                <a:spcPts val="0"/>
              </a:spcBef>
              <a:spcAft>
                <a:spcPts val="1600"/>
              </a:spcAft>
              <a:buNone/>
            </a:pPr>
            <a:r>
              <a:t/>
            </a:r>
            <a:endParaRPr/>
          </a:p>
        </p:txBody>
      </p:sp>
      <p:sp>
        <p:nvSpPr>
          <p:cNvPr id="438" name="Google Shape;438;p6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6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DevP2P</a:t>
            </a:r>
            <a:endParaRPr/>
          </a:p>
        </p:txBody>
      </p:sp>
      <p:sp>
        <p:nvSpPr>
          <p:cNvPr id="444" name="Google Shape;444;p63"/>
          <p:cNvSpPr txBox="1"/>
          <p:nvPr>
            <p:ph idx="1" type="body"/>
          </p:nvPr>
        </p:nvSpPr>
        <p:spPr>
          <a:xfrm>
            <a:off x="311700" y="1588050"/>
            <a:ext cx="8520600" cy="2980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solidFill>
                  <a:schemeClr val="dk2"/>
                </a:solidFill>
                <a:latin typeface="Arial"/>
                <a:ea typeface="Arial"/>
                <a:cs typeface="Arial"/>
                <a:sym typeface="Arial"/>
              </a:rPr>
              <a:t>Hello</a:t>
            </a:r>
            <a:endParaRPr sz="2400">
              <a:solidFill>
                <a:schemeClr val="dk2"/>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 sz="2400">
                <a:solidFill>
                  <a:schemeClr val="dk2"/>
                </a:solidFill>
                <a:latin typeface="Arial"/>
                <a:ea typeface="Arial"/>
                <a:cs typeface="Arial"/>
                <a:sym typeface="Arial"/>
              </a:rPr>
              <a:t>Disconnect</a:t>
            </a:r>
            <a:endParaRPr sz="2400">
              <a:solidFill>
                <a:schemeClr val="dk2"/>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 sz="2400">
                <a:solidFill>
                  <a:schemeClr val="dk2"/>
                </a:solidFill>
                <a:latin typeface="Arial"/>
                <a:ea typeface="Arial"/>
                <a:cs typeface="Arial"/>
                <a:sym typeface="Arial"/>
              </a:rPr>
              <a:t>Ping</a:t>
            </a:r>
            <a:endParaRPr sz="2400">
              <a:solidFill>
                <a:schemeClr val="dk2"/>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 sz="2400">
                <a:solidFill>
                  <a:schemeClr val="dk2"/>
                </a:solidFill>
                <a:latin typeface="Arial"/>
                <a:ea typeface="Arial"/>
                <a:cs typeface="Arial"/>
                <a:sym typeface="Arial"/>
              </a:rPr>
              <a:t>Pong</a:t>
            </a:r>
            <a:endParaRPr sz="2400">
              <a:solidFill>
                <a:schemeClr val="dk2"/>
              </a:solidFill>
              <a:latin typeface="Arial"/>
              <a:ea typeface="Arial"/>
              <a:cs typeface="Arial"/>
              <a:sym typeface="Arial"/>
            </a:endParaRPr>
          </a:p>
        </p:txBody>
      </p:sp>
      <p:sp>
        <p:nvSpPr>
          <p:cNvPr id="445" name="Google Shape;445;p6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Web3 protocols</a:t>
            </a:r>
            <a:endParaRPr/>
          </a:p>
        </p:txBody>
      </p:sp>
      <p:sp>
        <p:nvSpPr>
          <p:cNvPr id="451" name="Google Shape;451;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t/>
            </a:r>
            <a:endParaRPr/>
          </a:p>
        </p:txBody>
      </p:sp>
      <p:pic>
        <p:nvPicPr>
          <p:cNvPr id="452" name="Google Shape;452;p64"/>
          <p:cNvPicPr preferRelativeResize="0"/>
          <p:nvPr/>
        </p:nvPicPr>
        <p:blipFill>
          <a:blip r:embed="rId3">
            <a:alphaModFix/>
          </a:blip>
          <a:stretch>
            <a:fillRect/>
          </a:stretch>
        </p:blipFill>
        <p:spPr>
          <a:xfrm>
            <a:off x="909550" y="1068425"/>
            <a:ext cx="6931623" cy="4075075"/>
          </a:xfrm>
          <a:prstGeom prst="rect">
            <a:avLst/>
          </a:prstGeom>
          <a:noFill/>
          <a:ln>
            <a:noFill/>
          </a:ln>
        </p:spPr>
      </p:pic>
      <p:sp>
        <p:nvSpPr>
          <p:cNvPr id="453" name="Google Shape;453;p6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6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state</a:t>
            </a:r>
            <a:endParaRPr/>
          </a:p>
        </p:txBody>
      </p:sp>
      <p:sp>
        <p:nvSpPr>
          <p:cNvPr id="459" name="Google Shape;459;p65"/>
          <p:cNvSpPr txBox="1"/>
          <p:nvPr>
            <p:ph idx="1" type="body"/>
          </p:nvPr>
        </p:nvSpPr>
        <p:spPr>
          <a:xfrm>
            <a:off x="311700" y="1768075"/>
            <a:ext cx="8520600" cy="2800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Passing all common tests</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Working p2p layer</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Working warp sync</a:t>
            </a:r>
            <a:endParaRPr sz="2400">
              <a:solidFill>
                <a:srgbClr val="000000"/>
              </a:solidFill>
            </a:endParaRPr>
          </a:p>
        </p:txBody>
      </p:sp>
      <p:sp>
        <p:nvSpPr>
          <p:cNvPr id="460" name="Google Shape;460;p6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66"/>
          <p:cNvSpPr txBox="1"/>
          <p:nvPr>
            <p:ph type="title"/>
          </p:nvPr>
        </p:nvSpPr>
        <p:spPr>
          <a:xfrm>
            <a:off x="311700" y="3688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Usage</a:t>
            </a:r>
            <a:endParaRPr/>
          </a:p>
        </p:txBody>
      </p:sp>
      <p:sp>
        <p:nvSpPr>
          <p:cNvPr id="466" name="Google Shape;466;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152400" marR="152400" rtl="0" algn="l">
              <a:lnSpc>
                <a:spcPct val="145000"/>
              </a:lnSpc>
              <a:spcBef>
                <a:spcPts val="0"/>
              </a:spcBef>
              <a:spcAft>
                <a:spcPts val="0"/>
              </a:spcAft>
              <a:buNone/>
            </a:pPr>
            <a:r>
              <a:t/>
            </a:r>
            <a:endParaRPr>
              <a:solidFill>
                <a:srgbClr val="24292E"/>
              </a:solidFill>
              <a:highlight>
                <a:srgbClr val="F6F8FA"/>
              </a:highlight>
              <a:latin typeface="Courier New"/>
              <a:ea typeface="Courier New"/>
              <a:cs typeface="Courier New"/>
              <a:sym typeface="Courier New"/>
            </a:endParaRPr>
          </a:p>
          <a:p>
            <a:pPr indent="0" lvl="0" marL="152400" marR="152400" rtl="0" algn="l">
              <a:lnSpc>
                <a:spcPct val="145000"/>
              </a:lnSpc>
              <a:spcBef>
                <a:spcPts val="0"/>
              </a:spcBef>
              <a:spcAft>
                <a:spcPts val="0"/>
              </a:spcAft>
              <a:buNone/>
            </a:pPr>
            <a:r>
              <a:rPr lang="en">
                <a:solidFill>
                  <a:srgbClr val="24292E"/>
                </a:solidFill>
                <a:highlight>
                  <a:srgbClr val="F6F8FA"/>
                </a:highlight>
                <a:latin typeface="Courier New"/>
                <a:ea typeface="Courier New"/>
                <a:cs typeface="Courier New"/>
                <a:sym typeface="Courier New"/>
              </a:rPr>
              <a:t>git clone https://github.com/mana-ethereum/mana</a:t>
            </a:r>
            <a:endParaRPr>
              <a:solidFill>
                <a:srgbClr val="24292E"/>
              </a:solidFill>
              <a:highlight>
                <a:srgbClr val="F6F8FA"/>
              </a:highlight>
              <a:latin typeface="Courier New"/>
              <a:ea typeface="Courier New"/>
              <a:cs typeface="Courier New"/>
              <a:sym typeface="Courier New"/>
            </a:endParaRPr>
          </a:p>
          <a:p>
            <a:pPr indent="0" lvl="0" marL="152400" marR="152400" rtl="0" algn="l">
              <a:lnSpc>
                <a:spcPct val="145000"/>
              </a:lnSpc>
              <a:spcBef>
                <a:spcPts val="0"/>
              </a:spcBef>
              <a:spcAft>
                <a:spcPts val="0"/>
              </a:spcAft>
              <a:buNone/>
            </a:pPr>
            <a:r>
              <a:t/>
            </a:r>
            <a:endParaRPr>
              <a:solidFill>
                <a:srgbClr val="24292E"/>
              </a:solidFill>
              <a:highlight>
                <a:srgbClr val="F6F8FA"/>
              </a:highlight>
              <a:latin typeface="Courier New"/>
              <a:ea typeface="Courier New"/>
              <a:cs typeface="Courier New"/>
              <a:sym typeface="Courier New"/>
            </a:endParaRPr>
          </a:p>
          <a:p>
            <a:pPr indent="0" lvl="0" marL="152400" marR="152400" rtl="0" algn="l">
              <a:lnSpc>
                <a:spcPct val="145000"/>
              </a:lnSpc>
              <a:spcBef>
                <a:spcPts val="0"/>
              </a:spcBef>
              <a:spcAft>
                <a:spcPts val="0"/>
              </a:spcAft>
              <a:buNone/>
            </a:pPr>
            <a:r>
              <a:t/>
            </a:r>
            <a:endParaRPr>
              <a:solidFill>
                <a:srgbClr val="24292E"/>
              </a:solidFill>
              <a:highlight>
                <a:srgbClr val="F6F8FA"/>
              </a:highlight>
              <a:latin typeface="Courier New"/>
              <a:ea typeface="Courier New"/>
              <a:cs typeface="Courier New"/>
              <a:sym typeface="Courier New"/>
            </a:endParaRPr>
          </a:p>
          <a:p>
            <a:pPr indent="0" lvl="0" marL="152400" marR="152400" rtl="0" algn="l">
              <a:lnSpc>
                <a:spcPct val="145000"/>
              </a:lnSpc>
              <a:spcBef>
                <a:spcPts val="0"/>
              </a:spcBef>
              <a:spcAft>
                <a:spcPts val="0"/>
              </a:spcAft>
              <a:buNone/>
            </a:pPr>
            <a:r>
              <a:t/>
            </a:r>
            <a:endParaRPr>
              <a:solidFill>
                <a:srgbClr val="24292E"/>
              </a:solidFill>
              <a:highlight>
                <a:srgbClr val="F6F8FA"/>
              </a:highlight>
              <a:latin typeface="Courier New"/>
              <a:ea typeface="Courier New"/>
              <a:cs typeface="Courier New"/>
              <a:sym typeface="Courier New"/>
            </a:endParaRPr>
          </a:p>
          <a:p>
            <a:pPr indent="0" lvl="0" marL="152400" marR="152400" rtl="0" algn="l">
              <a:lnSpc>
                <a:spcPct val="145000"/>
              </a:lnSpc>
              <a:spcBef>
                <a:spcPts val="0"/>
              </a:spcBef>
              <a:spcAft>
                <a:spcPts val="0"/>
              </a:spcAft>
              <a:buClr>
                <a:schemeClr val="dk2"/>
              </a:buClr>
              <a:buSzPts val="1100"/>
              <a:buFont typeface="Arial"/>
              <a:buNone/>
            </a:pPr>
            <a:r>
              <a:rPr lang="en">
                <a:solidFill>
                  <a:srgbClr val="24292E"/>
                </a:solidFill>
                <a:highlight>
                  <a:srgbClr val="F6F8FA"/>
                </a:highlight>
                <a:latin typeface="Courier New"/>
                <a:ea typeface="Courier New"/>
                <a:cs typeface="Courier New"/>
                <a:sym typeface="Courier New"/>
              </a:rPr>
              <a:t>mix sync --chain ropsten --provider-url ipc://path/jsonrpc.ipc</a:t>
            </a:r>
            <a:endParaRPr>
              <a:solidFill>
                <a:srgbClr val="24292E"/>
              </a:solidFill>
              <a:highlight>
                <a:srgbClr val="F6F8FA"/>
              </a:highlight>
              <a:latin typeface="Courier New"/>
              <a:ea typeface="Courier New"/>
              <a:cs typeface="Courier New"/>
              <a:sym typeface="Courier New"/>
            </a:endParaRPr>
          </a:p>
          <a:p>
            <a:pPr indent="0" lvl="0" marL="0" rtl="0" algn="l">
              <a:spcBef>
                <a:spcPts val="0"/>
              </a:spcBef>
              <a:spcAft>
                <a:spcPts val="1600"/>
              </a:spcAft>
              <a:buNone/>
            </a:pPr>
            <a:r>
              <a:t/>
            </a:r>
            <a:endParaRPr/>
          </a:p>
        </p:txBody>
      </p:sp>
      <p:sp>
        <p:nvSpPr>
          <p:cNvPr id="467" name="Google Shape;467;p6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6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directions</a:t>
            </a:r>
            <a:endParaRPr/>
          </a:p>
        </p:txBody>
      </p:sp>
      <p:sp>
        <p:nvSpPr>
          <p:cNvPr id="473" name="Google Shape;473;p67"/>
          <p:cNvSpPr txBox="1"/>
          <p:nvPr>
            <p:ph idx="1" type="body"/>
          </p:nvPr>
        </p:nvSpPr>
        <p:spPr>
          <a:xfrm>
            <a:off x="311700" y="1780125"/>
            <a:ext cx="8520600" cy="2788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JSON-RPC API</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Optimization</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Different consensus </a:t>
            </a:r>
            <a:r>
              <a:rPr lang="en" sz="2400">
                <a:solidFill>
                  <a:srgbClr val="000000"/>
                </a:solidFill>
              </a:rPr>
              <a:t>algorithms</a:t>
            </a:r>
            <a:endParaRPr sz="2400">
              <a:solidFill>
                <a:srgbClr val="000000"/>
              </a:solidFill>
            </a:endParaRPr>
          </a:p>
          <a:p>
            <a:pPr indent="0" lvl="0" marL="0" rtl="0" algn="l">
              <a:spcBef>
                <a:spcPts val="1600"/>
              </a:spcBef>
              <a:spcAft>
                <a:spcPts val="1600"/>
              </a:spcAft>
              <a:buNone/>
            </a:pPr>
            <a:r>
              <a:t/>
            </a:r>
            <a:endParaRPr/>
          </a:p>
        </p:txBody>
      </p:sp>
      <p:sp>
        <p:nvSpPr>
          <p:cNvPr id="474" name="Google Shape;474;p6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6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Advantages of Elixir</a:t>
            </a:r>
            <a:endParaRPr/>
          </a:p>
        </p:txBody>
      </p:sp>
      <p:sp>
        <p:nvSpPr>
          <p:cNvPr id="480" name="Google Shape;480;p68"/>
          <p:cNvSpPr txBox="1"/>
          <p:nvPr>
            <p:ph idx="1" type="body"/>
          </p:nvPr>
        </p:nvSpPr>
        <p:spPr>
          <a:xfrm>
            <a:off x="311700" y="1908475"/>
            <a:ext cx="8520600" cy="2660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Concise syntax</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Concurrent execution</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Well-documented code</a:t>
            </a:r>
            <a:endParaRPr sz="2400">
              <a:solidFill>
                <a:srgbClr val="000000"/>
              </a:solidFill>
            </a:endParaRPr>
          </a:p>
        </p:txBody>
      </p:sp>
      <p:sp>
        <p:nvSpPr>
          <p:cNvPr id="481" name="Google Shape;481;p6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6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Disa</a:t>
            </a:r>
            <a:r>
              <a:rPr lang="en"/>
              <a:t>dvantages of Elixir</a:t>
            </a:r>
            <a:endParaRPr/>
          </a:p>
          <a:p>
            <a:pPr indent="0" lvl="0" marL="0" rtl="0" algn="l">
              <a:spcBef>
                <a:spcPts val="0"/>
              </a:spcBef>
              <a:spcAft>
                <a:spcPts val="0"/>
              </a:spcAft>
              <a:buNone/>
            </a:pPr>
            <a:r>
              <a:t/>
            </a:r>
            <a:endParaRPr/>
          </a:p>
        </p:txBody>
      </p:sp>
      <p:sp>
        <p:nvSpPr>
          <p:cNvPr id="487" name="Google Shape;487;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a:solidFill>
                  <a:schemeClr val="dk2"/>
                </a:solidFill>
              </a:rPr>
              <a:t>(Relatively) new language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Dynamic typing</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
        <p:nvSpPr>
          <p:cNvPr id="488" name="Google Shape;488;p6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7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Things to improve for dev community</a:t>
            </a:r>
            <a:endParaRPr/>
          </a:p>
          <a:p>
            <a:pPr indent="0" lvl="0" marL="0" rtl="0" algn="l">
              <a:spcBef>
                <a:spcPts val="0"/>
              </a:spcBef>
              <a:spcAft>
                <a:spcPts val="0"/>
              </a:spcAft>
              <a:buNone/>
            </a:pPr>
            <a:r>
              <a:t/>
            </a:r>
            <a:endParaRPr/>
          </a:p>
        </p:txBody>
      </p:sp>
      <p:sp>
        <p:nvSpPr>
          <p:cNvPr id="494" name="Google Shape;494;p70"/>
          <p:cNvSpPr txBox="1"/>
          <p:nvPr>
            <p:ph idx="1" type="body"/>
          </p:nvPr>
        </p:nvSpPr>
        <p:spPr>
          <a:xfrm>
            <a:off x="311700" y="1797225"/>
            <a:ext cx="8520600" cy="2771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Tests are not documented</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Backward compatability</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DevP2P documentation</a:t>
            </a:r>
            <a:endParaRPr sz="2400">
              <a:solidFill>
                <a:srgbClr val="000000"/>
              </a:solidFill>
            </a:endParaRPr>
          </a:p>
        </p:txBody>
      </p:sp>
      <p:sp>
        <p:nvSpPr>
          <p:cNvPr id="495" name="Google Shape;495;p7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71"/>
          <p:cNvSpPr txBox="1"/>
          <p:nvPr>
            <p:ph type="title"/>
          </p:nvPr>
        </p:nvSpPr>
        <p:spPr>
          <a:xfrm>
            <a:off x="311700" y="5212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Libraries</a:t>
            </a:r>
            <a:endParaRPr/>
          </a:p>
          <a:p>
            <a:pPr indent="0" lvl="0" marL="0" rtl="0" algn="l">
              <a:spcBef>
                <a:spcPts val="0"/>
              </a:spcBef>
              <a:spcAft>
                <a:spcPts val="0"/>
              </a:spcAft>
              <a:buNone/>
            </a:pPr>
            <a:r>
              <a:t/>
            </a:r>
            <a:endParaRPr/>
          </a:p>
        </p:txBody>
      </p:sp>
      <p:sp>
        <p:nvSpPr>
          <p:cNvPr id="501" name="Google Shape;501;p71"/>
          <p:cNvSpPr txBox="1"/>
          <p:nvPr>
            <p:ph idx="1" type="body"/>
          </p:nvPr>
        </p:nvSpPr>
        <p:spPr>
          <a:xfrm>
            <a:off x="311700" y="1433750"/>
            <a:ext cx="2484000" cy="3135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Ethereumex</a:t>
            </a:r>
            <a:endParaRPr sz="2400">
              <a:solidFill>
                <a:srgbClr val="000000"/>
              </a:solidFill>
            </a:endParaRPr>
          </a:p>
          <a:p>
            <a:pPr indent="0" lvl="0" marL="457200" rtl="0" algn="l">
              <a:spcBef>
                <a:spcPts val="1600"/>
              </a:spcBef>
              <a:spcAft>
                <a:spcPts val="0"/>
              </a:spcAft>
              <a:buNone/>
            </a:pPr>
            <a:r>
              <a:t/>
            </a:r>
            <a:endParaRPr sz="2400">
              <a:solidFill>
                <a:srgbClr val="000000"/>
              </a:solidFill>
            </a:endParaRPr>
          </a:p>
          <a:p>
            <a:pPr indent="-381000" lvl="0" marL="457200" rtl="0" algn="l">
              <a:spcBef>
                <a:spcPts val="1600"/>
              </a:spcBef>
              <a:spcAft>
                <a:spcPts val="0"/>
              </a:spcAft>
              <a:buClr>
                <a:srgbClr val="000000"/>
              </a:buClr>
              <a:buSzPts val="2400"/>
              <a:buChar char="-"/>
            </a:pPr>
            <a:r>
              <a:rPr lang="en" sz="2400">
                <a:solidFill>
                  <a:srgbClr val="000000"/>
                </a:solidFill>
              </a:rPr>
              <a:t>Ex_abi</a:t>
            </a:r>
            <a:endParaRPr sz="2400">
              <a:solidFill>
                <a:srgbClr val="000000"/>
              </a:solidFill>
            </a:endParaRPr>
          </a:p>
          <a:p>
            <a:pPr indent="0" lvl="0" marL="457200" rtl="0" algn="l">
              <a:spcBef>
                <a:spcPts val="1600"/>
              </a:spcBef>
              <a:spcAft>
                <a:spcPts val="0"/>
              </a:spcAft>
              <a:buNone/>
            </a:pPr>
            <a:r>
              <a:t/>
            </a:r>
            <a:endParaRPr sz="2400">
              <a:solidFill>
                <a:srgbClr val="000000"/>
              </a:solidFill>
            </a:endParaRPr>
          </a:p>
          <a:p>
            <a:pPr indent="-381000" lvl="0" marL="457200" rtl="0" algn="l">
              <a:spcBef>
                <a:spcPts val="1600"/>
              </a:spcBef>
              <a:spcAft>
                <a:spcPts val="0"/>
              </a:spcAft>
              <a:buClr>
                <a:srgbClr val="000000"/>
              </a:buClr>
              <a:buSzPts val="2400"/>
              <a:buChar char="-"/>
            </a:pPr>
            <a:r>
              <a:rPr lang="en" sz="2400">
                <a:solidFill>
                  <a:srgbClr val="000000"/>
                </a:solidFill>
              </a:rPr>
              <a:t>BN</a:t>
            </a:r>
            <a:endParaRPr sz="2400">
              <a:solidFill>
                <a:srgbClr val="000000"/>
              </a:solidFill>
            </a:endParaRPr>
          </a:p>
        </p:txBody>
      </p:sp>
      <p:pic>
        <p:nvPicPr>
          <p:cNvPr id="502" name="Google Shape;502;p71"/>
          <p:cNvPicPr preferRelativeResize="0"/>
          <p:nvPr/>
        </p:nvPicPr>
        <p:blipFill>
          <a:blip r:embed="rId3">
            <a:alphaModFix/>
          </a:blip>
          <a:stretch>
            <a:fillRect/>
          </a:stretch>
        </p:blipFill>
        <p:spPr>
          <a:xfrm>
            <a:off x="3879925" y="1104950"/>
            <a:ext cx="1200025" cy="1200025"/>
          </a:xfrm>
          <a:prstGeom prst="rect">
            <a:avLst/>
          </a:prstGeom>
          <a:noFill/>
          <a:ln>
            <a:noFill/>
          </a:ln>
        </p:spPr>
      </p:pic>
      <p:pic>
        <p:nvPicPr>
          <p:cNvPr id="503" name="Google Shape;503;p71"/>
          <p:cNvPicPr preferRelativeResize="0"/>
          <p:nvPr/>
        </p:nvPicPr>
        <p:blipFill>
          <a:blip r:embed="rId4">
            <a:alphaModFix/>
          </a:blip>
          <a:stretch>
            <a:fillRect/>
          </a:stretch>
        </p:blipFill>
        <p:spPr>
          <a:xfrm>
            <a:off x="3879925" y="2357025"/>
            <a:ext cx="1200025" cy="1200025"/>
          </a:xfrm>
          <a:prstGeom prst="rect">
            <a:avLst/>
          </a:prstGeom>
          <a:noFill/>
          <a:ln>
            <a:noFill/>
          </a:ln>
        </p:spPr>
      </p:pic>
      <p:pic>
        <p:nvPicPr>
          <p:cNvPr id="504" name="Google Shape;504;p71"/>
          <p:cNvPicPr preferRelativeResize="0"/>
          <p:nvPr/>
        </p:nvPicPr>
        <p:blipFill>
          <a:blip r:embed="rId5">
            <a:alphaModFix/>
          </a:blip>
          <a:stretch>
            <a:fillRect/>
          </a:stretch>
        </p:blipFill>
        <p:spPr>
          <a:xfrm>
            <a:off x="3844588" y="3638025"/>
            <a:ext cx="1270700" cy="1270700"/>
          </a:xfrm>
          <a:prstGeom prst="rect">
            <a:avLst/>
          </a:prstGeom>
          <a:noFill/>
          <a:ln>
            <a:noFill/>
          </a:ln>
        </p:spPr>
      </p:pic>
      <p:sp>
        <p:nvSpPr>
          <p:cNvPr id="505" name="Google Shape;505;p7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Ethereum</a:t>
            </a:r>
            <a:endParaRPr/>
          </a:p>
        </p:txBody>
      </p:sp>
      <p:sp>
        <p:nvSpPr>
          <p:cNvPr id="99" name="Google Shape;99;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00" name="Google Shape;100;p1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101" name="Google Shape;101;p18"/>
          <p:cNvPicPr preferRelativeResize="0"/>
          <p:nvPr/>
        </p:nvPicPr>
        <p:blipFill>
          <a:blip r:embed="rId3">
            <a:alphaModFix/>
          </a:blip>
          <a:stretch>
            <a:fillRect/>
          </a:stretch>
        </p:blipFill>
        <p:spPr>
          <a:xfrm>
            <a:off x="0" y="135731"/>
            <a:ext cx="9144000" cy="487203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7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are using our projects</a:t>
            </a:r>
            <a:endParaRPr/>
          </a:p>
          <a:p>
            <a:pPr indent="0" lvl="0" marL="0" rtl="0" algn="l">
              <a:spcBef>
                <a:spcPts val="0"/>
              </a:spcBef>
              <a:spcAft>
                <a:spcPts val="0"/>
              </a:spcAft>
              <a:buNone/>
            </a:pPr>
            <a:r>
              <a:t/>
            </a:r>
            <a:endParaRPr/>
          </a:p>
        </p:txBody>
      </p:sp>
      <p:sp>
        <p:nvSpPr>
          <p:cNvPr id="511" name="Google Shape;511;p72"/>
          <p:cNvSpPr txBox="1"/>
          <p:nvPr>
            <p:ph idx="1" type="body"/>
          </p:nvPr>
        </p:nvSpPr>
        <p:spPr>
          <a:xfrm>
            <a:off x="311700" y="1673775"/>
            <a:ext cx="8520600" cy="2895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OmiseGO</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Consensys</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AgileAlpha</a:t>
            </a:r>
            <a:endParaRPr sz="2400">
              <a:solidFill>
                <a:srgbClr val="000000"/>
              </a:solidFill>
            </a:endParaRPr>
          </a:p>
        </p:txBody>
      </p:sp>
      <p:sp>
        <p:nvSpPr>
          <p:cNvPr id="512" name="Google Shape;512;p7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7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me</a:t>
            </a:r>
            <a:endParaRPr/>
          </a:p>
        </p:txBody>
      </p:sp>
      <p:sp>
        <p:nvSpPr>
          <p:cNvPr id="518" name="Google Shape;518;p73"/>
          <p:cNvSpPr txBox="1"/>
          <p:nvPr>
            <p:ph idx="1" type="body"/>
          </p:nvPr>
        </p:nvSpPr>
        <p:spPr>
          <a:xfrm>
            <a:off x="311700" y="1634650"/>
            <a:ext cx="8520600" cy="29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rPr>
              <a:t>Github: </a:t>
            </a:r>
            <a:r>
              <a:rPr lang="en" sz="2400" u="sng">
                <a:solidFill>
                  <a:srgbClr val="000000"/>
                </a:solidFill>
                <a:hlinkClick r:id="rId3"/>
              </a:rPr>
              <a:t>https://github.com/ayrat555</a:t>
            </a:r>
            <a:endParaRPr sz="2400">
              <a:solidFill>
                <a:srgbClr val="000000"/>
              </a:solidFill>
            </a:endParaRPr>
          </a:p>
          <a:p>
            <a:pPr indent="0" lvl="0" marL="0" rtl="0" algn="l">
              <a:spcBef>
                <a:spcPts val="1600"/>
              </a:spcBef>
              <a:spcAft>
                <a:spcPts val="0"/>
              </a:spcAft>
              <a:buNone/>
            </a:pPr>
            <a:r>
              <a:rPr b="1" lang="en" sz="2400">
                <a:solidFill>
                  <a:srgbClr val="000000"/>
                </a:solidFill>
              </a:rPr>
              <a:t>Blog: </a:t>
            </a:r>
            <a:r>
              <a:rPr lang="en" sz="2400">
                <a:solidFill>
                  <a:srgbClr val="000000"/>
                </a:solidFill>
              </a:rPr>
              <a:t>https://www.badykov.com/</a:t>
            </a:r>
            <a:endParaRPr sz="2400">
              <a:solidFill>
                <a:srgbClr val="000000"/>
              </a:solidFill>
            </a:endParaRPr>
          </a:p>
          <a:p>
            <a:pPr indent="0" lvl="0" marL="0" rtl="0" algn="l">
              <a:spcBef>
                <a:spcPts val="1600"/>
              </a:spcBef>
              <a:spcAft>
                <a:spcPts val="0"/>
              </a:spcAft>
              <a:buNone/>
            </a:pPr>
            <a:r>
              <a:rPr b="1" lang="en" sz="2400">
                <a:solidFill>
                  <a:srgbClr val="000000"/>
                </a:solidFill>
              </a:rPr>
              <a:t>Telegram: </a:t>
            </a:r>
            <a:r>
              <a:rPr lang="en" sz="2400">
                <a:solidFill>
                  <a:srgbClr val="000000"/>
                </a:solidFill>
              </a:rPr>
              <a:t>https://t.me/Ayrat555</a:t>
            </a:r>
            <a:endParaRPr sz="2400">
              <a:solidFill>
                <a:srgbClr val="000000"/>
              </a:solidFill>
            </a:endParaRPr>
          </a:p>
          <a:p>
            <a:pPr indent="0" lvl="0" marL="0" rtl="0" algn="l">
              <a:spcBef>
                <a:spcPts val="1600"/>
              </a:spcBef>
              <a:spcAft>
                <a:spcPts val="0"/>
              </a:spcAft>
              <a:buNone/>
            </a:pPr>
            <a:r>
              <a:rPr b="1" lang="en" sz="2400">
                <a:solidFill>
                  <a:srgbClr val="000000"/>
                </a:solidFill>
              </a:rPr>
              <a:t>Email: </a:t>
            </a:r>
            <a:r>
              <a:rPr lang="en" sz="2400">
                <a:solidFill>
                  <a:srgbClr val="000000"/>
                </a:solidFill>
              </a:rPr>
              <a:t>ayratin555@gmail.com</a:t>
            </a:r>
            <a:endParaRPr sz="2400">
              <a:solidFill>
                <a:srgbClr val="000000"/>
              </a:solidFill>
            </a:endParaRPr>
          </a:p>
          <a:p>
            <a:pPr indent="0" lvl="0" marL="0" rtl="0" algn="l">
              <a:spcBef>
                <a:spcPts val="1600"/>
              </a:spcBef>
              <a:spcAft>
                <a:spcPts val="1600"/>
              </a:spcAft>
              <a:buNone/>
            </a:pPr>
            <a:r>
              <a:t/>
            </a:r>
            <a:endParaRPr/>
          </a:p>
        </p:txBody>
      </p:sp>
      <p:pic>
        <p:nvPicPr>
          <p:cNvPr id="519" name="Google Shape;519;p73"/>
          <p:cNvPicPr preferRelativeResize="0"/>
          <p:nvPr/>
        </p:nvPicPr>
        <p:blipFill>
          <a:blip r:embed="rId4">
            <a:alphaModFix/>
          </a:blip>
          <a:stretch>
            <a:fillRect/>
          </a:stretch>
        </p:blipFill>
        <p:spPr>
          <a:xfrm>
            <a:off x="6154900" y="1892350"/>
            <a:ext cx="2037000" cy="2037000"/>
          </a:xfrm>
          <a:prstGeom prst="rect">
            <a:avLst/>
          </a:prstGeom>
          <a:noFill/>
          <a:ln>
            <a:noFill/>
          </a:ln>
        </p:spPr>
      </p:pic>
      <p:sp>
        <p:nvSpPr>
          <p:cNvPr id="520" name="Google Shape;520;p7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74"/>
          <p:cNvSpPr txBox="1"/>
          <p:nvPr>
            <p:ph idx="1" type="body"/>
          </p:nvPr>
        </p:nvSpPr>
        <p:spPr>
          <a:xfrm>
            <a:off x="3079050" y="359350"/>
            <a:ext cx="2318100" cy="66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a:solidFill>
                  <a:srgbClr val="000000"/>
                </a:solidFill>
              </a:rPr>
              <a:t>Thanks!</a:t>
            </a:r>
            <a:endParaRPr sz="3000">
              <a:solidFill>
                <a:srgbClr val="000000"/>
              </a:solidFill>
            </a:endParaRPr>
          </a:p>
        </p:txBody>
      </p:sp>
      <p:sp>
        <p:nvSpPr>
          <p:cNvPr id="526" name="Google Shape;526;p74"/>
          <p:cNvSpPr txBox="1"/>
          <p:nvPr/>
        </p:nvSpPr>
        <p:spPr>
          <a:xfrm>
            <a:off x="521375" y="1116050"/>
            <a:ext cx="7327800" cy="4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https://github.com/poanetwork/mana</a:t>
            </a:r>
            <a:endParaRPr sz="3000"/>
          </a:p>
        </p:txBody>
      </p:sp>
      <p:pic>
        <p:nvPicPr>
          <p:cNvPr id="527" name="Google Shape;527;p74"/>
          <p:cNvPicPr preferRelativeResize="0"/>
          <p:nvPr/>
        </p:nvPicPr>
        <p:blipFill>
          <a:blip r:embed="rId3">
            <a:alphaModFix/>
          </a:blip>
          <a:stretch>
            <a:fillRect/>
          </a:stretch>
        </p:blipFill>
        <p:spPr>
          <a:xfrm>
            <a:off x="408525" y="2185925"/>
            <a:ext cx="2614975" cy="2614975"/>
          </a:xfrm>
          <a:prstGeom prst="rect">
            <a:avLst/>
          </a:prstGeom>
          <a:noFill/>
          <a:ln>
            <a:noFill/>
          </a:ln>
        </p:spPr>
      </p:pic>
      <p:sp>
        <p:nvSpPr>
          <p:cNvPr id="528" name="Google Shape;528;p7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529" name="Google Shape;529;p74"/>
          <p:cNvSpPr txBox="1"/>
          <p:nvPr/>
        </p:nvSpPr>
        <p:spPr>
          <a:xfrm>
            <a:off x="521375" y="1797825"/>
            <a:ext cx="8475600" cy="5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Source Sans Pro"/>
                <a:ea typeface="Source Sans Pro"/>
                <a:cs typeface="Source Sans Pro"/>
                <a:sym typeface="Source Sans Pro"/>
              </a:rPr>
              <a:t>https://forum.poa.network/t/elixir-developer/2047</a:t>
            </a:r>
            <a:endParaRPr sz="3000">
              <a:latin typeface="Source Sans Pro"/>
              <a:ea typeface="Source Sans Pro"/>
              <a:cs typeface="Source Sans Pro"/>
              <a:sym typeface="Source Sans Pr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75"/>
          <p:cNvSpPr txBox="1"/>
          <p:nvPr>
            <p:ph idx="1" type="body"/>
          </p:nvPr>
        </p:nvSpPr>
        <p:spPr>
          <a:xfrm>
            <a:off x="311700" y="161500"/>
            <a:ext cx="8520600" cy="4407300"/>
          </a:xfrm>
          <a:prstGeom prst="rect">
            <a:avLst/>
          </a:prstGeom>
        </p:spPr>
        <p:txBody>
          <a:bodyPr anchorCtr="0" anchor="t" bIns="91425" lIns="91425" spcFirstLastPara="1" rIns="91425" wrap="square" tIns="91425">
            <a:noAutofit/>
          </a:bodyPr>
          <a:lstStyle/>
          <a:p>
            <a:pPr indent="0" lvl="0" marL="0" rtl="0" algn="l">
              <a:spcBef>
                <a:spcPts val="100"/>
              </a:spcBef>
              <a:spcAft>
                <a:spcPts val="0"/>
              </a:spcAft>
              <a:buClr>
                <a:schemeClr val="dk2"/>
              </a:buClr>
              <a:buSzPts val="1100"/>
              <a:buFont typeface="Arial"/>
              <a:buNone/>
            </a:pPr>
            <a:r>
              <a:rPr lang="en">
                <a:solidFill>
                  <a:srgbClr val="444444"/>
                </a:solidFill>
                <a:latin typeface="Arial"/>
                <a:ea typeface="Arial"/>
                <a:cs typeface="Arial"/>
                <a:sym typeface="Arial"/>
              </a:rPr>
              <a:t>When we say Elixir may not be suited to do number crunching, we are usually thinking a bit beyond analytics, averages, medians, etc. Because it is not necessarily the mathematical processing that hurts but rather the lack of support for large mutable data structures that would allow us to do implement things like image processing or support vector machines efficiently.</a:t>
            </a:r>
            <a:endParaRPr>
              <a:solidFill>
                <a:srgbClr val="444444"/>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lang="en">
                <a:solidFill>
                  <a:srgbClr val="444444"/>
                </a:solidFill>
                <a:latin typeface="Arial"/>
                <a:ea typeface="Arial"/>
                <a:cs typeface="Arial"/>
                <a:sym typeface="Arial"/>
              </a:rPr>
              <a:t>For example, think how you would implement a 100x100 matrix in Elixir and how much copying you would need to do to change a single {x,y} pair using immutable data structures. If you need performance, your best bet is ETS or falling back to C (which is what many languages do anyway).</a:t>
            </a:r>
            <a:endParaRPr>
              <a:solidFill>
                <a:srgbClr val="444444"/>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sz="2400">
              <a:solidFill>
                <a:srgbClr val="444444"/>
              </a:solidFill>
              <a:latin typeface="Arial"/>
              <a:ea typeface="Arial"/>
              <a:cs typeface="Arial"/>
              <a:sym typeface="Arial"/>
            </a:endParaRPr>
          </a:p>
          <a:p>
            <a:pPr indent="0" lvl="0" marL="0" rtl="0" algn="l">
              <a:spcBef>
                <a:spcPts val="1600"/>
              </a:spcBef>
              <a:spcAft>
                <a:spcPts val="1600"/>
              </a:spcAft>
              <a:buNone/>
            </a:pPr>
            <a:r>
              <a:t/>
            </a:r>
            <a:endParaRPr/>
          </a:p>
        </p:txBody>
      </p:sp>
      <p:sp>
        <p:nvSpPr>
          <p:cNvPr id="535" name="Google Shape;535;p7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Ethereum clients</a:t>
            </a:r>
            <a:endParaRPr/>
          </a:p>
        </p:txBody>
      </p:sp>
      <p:sp>
        <p:nvSpPr>
          <p:cNvPr id="107" name="Google Shape;107;p19"/>
          <p:cNvSpPr txBox="1"/>
          <p:nvPr>
            <p:ph idx="1" type="body"/>
          </p:nvPr>
        </p:nvSpPr>
        <p:spPr>
          <a:xfrm>
            <a:off x="311700" y="1373950"/>
            <a:ext cx="8520600" cy="31950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Clr>
                <a:srgbClr val="000000"/>
              </a:buClr>
              <a:buSzPts val="3600"/>
              <a:buChar char="-"/>
            </a:pPr>
            <a:r>
              <a:rPr lang="en" sz="3600">
                <a:solidFill>
                  <a:srgbClr val="000000"/>
                </a:solidFill>
              </a:rPr>
              <a:t>Parity (Rust)</a:t>
            </a:r>
            <a:endParaRPr sz="3600">
              <a:solidFill>
                <a:srgbClr val="000000"/>
              </a:solidFill>
            </a:endParaRPr>
          </a:p>
          <a:p>
            <a:pPr indent="-457200" lvl="0" marL="457200" rtl="0" algn="l">
              <a:spcBef>
                <a:spcPts val="0"/>
              </a:spcBef>
              <a:spcAft>
                <a:spcPts val="0"/>
              </a:spcAft>
              <a:buClr>
                <a:srgbClr val="000000"/>
              </a:buClr>
              <a:buSzPts val="3600"/>
              <a:buChar char="-"/>
            </a:pPr>
            <a:r>
              <a:rPr lang="en" sz="3600">
                <a:solidFill>
                  <a:srgbClr val="000000"/>
                </a:solidFill>
              </a:rPr>
              <a:t>Geth (Go)</a:t>
            </a:r>
            <a:endParaRPr sz="3600">
              <a:solidFill>
                <a:srgbClr val="000000"/>
              </a:solidFill>
            </a:endParaRPr>
          </a:p>
          <a:p>
            <a:pPr indent="-457200" lvl="0" marL="457200" rtl="0" algn="l">
              <a:spcBef>
                <a:spcPts val="0"/>
              </a:spcBef>
              <a:spcAft>
                <a:spcPts val="0"/>
              </a:spcAft>
              <a:buClr>
                <a:srgbClr val="000000"/>
              </a:buClr>
              <a:buSzPts val="3600"/>
              <a:buChar char="-"/>
            </a:pPr>
            <a:r>
              <a:rPr lang="en" sz="3600">
                <a:solidFill>
                  <a:srgbClr val="000000"/>
                </a:solidFill>
              </a:rPr>
              <a:t>Pyethereum (Python)</a:t>
            </a:r>
            <a:endParaRPr sz="3600">
              <a:solidFill>
                <a:srgbClr val="000000"/>
              </a:solidFill>
            </a:endParaRPr>
          </a:p>
          <a:p>
            <a:pPr indent="0" lvl="0" marL="0" rtl="0" algn="l">
              <a:spcBef>
                <a:spcPts val="1600"/>
              </a:spcBef>
              <a:spcAft>
                <a:spcPts val="1600"/>
              </a:spcAft>
              <a:buNone/>
            </a:pPr>
            <a:r>
              <a:rPr lang="en" sz="3600">
                <a:solidFill>
                  <a:srgbClr val="000000"/>
                </a:solidFill>
              </a:rPr>
              <a:t>     ...</a:t>
            </a:r>
            <a:endParaRPr sz="3600">
              <a:solidFill>
                <a:srgbClr val="000000"/>
              </a:solidFill>
            </a:endParaRPr>
          </a:p>
        </p:txBody>
      </p:sp>
      <p:sp>
        <p:nvSpPr>
          <p:cNvPr id="108" name="Google Shape;108;p1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Elixir suitable for Ethereum?</a:t>
            </a:r>
            <a:endParaRPr/>
          </a:p>
        </p:txBody>
      </p:sp>
      <p:sp>
        <p:nvSpPr>
          <p:cNvPr id="114" name="Google Shape;114;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5" name="Google Shape;115;p20"/>
          <p:cNvPicPr preferRelativeResize="0"/>
          <p:nvPr/>
        </p:nvPicPr>
        <p:blipFill>
          <a:blip r:embed="rId3">
            <a:alphaModFix/>
          </a:blip>
          <a:stretch>
            <a:fillRect/>
          </a:stretch>
        </p:blipFill>
        <p:spPr>
          <a:xfrm>
            <a:off x="311692" y="1585325"/>
            <a:ext cx="3297458" cy="2473099"/>
          </a:xfrm>
          <a:prstGeom prst="rect">
            <a:avLst/>
          </a:prstGeom>
          <a:noFill/>
          <a:ln>
            <a:noFill/>
          </a:ln>
        </p:spPr>
      </p:pic>
      <p:pic>
        <p:nvPicPr>
          <p:cNvPr id="116" name="Google Shape;116;p20"/>
          <p:cNvPicPr preferRelativeResize="0"/>
          <p:nvPr/>
        </p:nvPicPr>
        <p:blipFill>
          <a:blip r:embed="rId4">
            <a:alphaModFix/>
          </a:blip>
          <a:stretch>
            <a:fillRect/>
          </a:stretch>
        </p:blipFill>
        <p:spPr>
          <a:xfrm>
            <a:off x="2909126" y="2307525"/>
            <a:ext cx="528475" cy="528450"/>
          </a:xfrm>
          <a:prstGeom prst="rect">
            <a:avLst/>
          </a:prstGeom>
          <a:noFill/>
          <a:ln>
            <a:noFill/>
          </a:ln>
        </p:spPr>
      </p:pic>
      <p:pic>
        <p:nvPicPr>
          <p:cNvPr id="117" name="Google Shape;117;p20"/>
          <p:cNvPicPr preferRelativeResize="0"/>
          <p:nvPr/>
        </p:nvPicPr>
        <p:blipFill>
          <a:blip r:embed="rId5">
            <a:alphaModFix/>
          </a:blip>
          <a:stretch>
            <a:fillRect/>
          </a:stretch>
        </p:blipFill>
        <p:spPr>
          <a:xfrm>
            <a:off x="3254425" y="1472625"/>
            <a:ext cx="2473100" cy="2473100"/>
          </a:xfrm>
          <a:prstGeom prst="rect">
            <a:avLst/>
          </a:prstGeom>
          <a:noFill/>
          <a:ln>
            <a:noFill/>
          </a:ln>
        </p:spPr>
      </p:pic>
      <p:pic>
        <p:nvPicPr>
          <p:cNvPr id="118" name="Google Shape;118;p20"/>
          <p:cNvPicPr preferRelativeResize="0"/>
          <p:nvPr/>
        </p:nvPicPr>
        <p:blipFill>
          <a:blip r:embed="rId6">
            <a:alphaModFix/>
          </a:blip>
          <a:stretch>
            <a:fillRect/>
          </a:stretch>
        </p:blipFill>
        <p:spPr>
          <a:xfrm>
            <a:off x="5477800" y="1990875"/>
            <a:ext cx="1285475" cy="1285475"/>
          </a:xfrm>
          <a:prstGeom prst="rect">
            <a:avLst/>
          </a:prstGeom>
          <a:noFill/>
          <a:ln>
            <a:noFill/>
          </a:ln>
        </p:spPr>
      </p:pic>
      <p:pic>
        <p:nvPicPr>
          <p:cNvPr id="119" name="Google Shape;119;p20"/>
          <p:cNvPicPr preferRelativeResize="0"/>
          <p:nvPr/>
        </p:nvPicPr>
        <p:blipFill>
          <a:blip r:embed="rId7">
            <a:alphaModFix/>
          </a:blip>
          <a:stretch>
            <a:fillRect/>
          </a:stretch>
        </p:blipFill>
        <p:spPr>
          <a:xfrm>
            <a:off x="6178350" y="1740325"/>
            <a:ext cx="2294600" cy="1720950"/>
          </a:xfrm>
          <a:prstGeom prst="rect">
            <a:avLst/>
          </a:prstGeom>
          <a:noFill/>
          <a:ln>
            <a:noFill/>
          </a:ln>
        </p:spPr>
      </p:pic>
      <p:sp>
        <p:nvSpPr>
          <p:cNvPr id="120" name="Google Shape;120;p2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https://crypto-beginners-media-storage.s3-ap-southeast-2.amazonaws.com/static/img/blockchain_illustration.png</a:t>
            </a:r>
            <a:endParaRPr/>
          </a:p>
        </p:txBody>
      </p:sp>
      <p:sp>
        <p:nvSpPr>
          <p:cNvPr id="127" name="Google Shape;127;p2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128" name="Google Shape;128;p21"/>
          <p:cNvPicPr preferRelativeResize="0"/>
          <p:nvPr/>
        </p:nvPicPr>
        <p:blipFill>
          <a:blip r:embed="rId3">
            <a:alphaModFix/>
          </a:blip>
          <a:stretch>
            <a:fillRect/>
          </a:stretch>
        </p:blipFill>
        <p:spPr>
          <a:xfrm>
            <a:off x="0" y="659130"/>
            <a:ext cx="9144000" cy="382524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